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8.xml" ContentType="application/vnd.openxmlformats-officedocument.presentationml.notesSlide+xml"/>
  <Override PartName="/ppt/ink/ink8.xml" ContentType="application/inkml+xml"/>
  <Override PartName="/ppt/ink/ink9.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15.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29.xml" ContentType="application/inkml+xml"/>
  <Override PartName="/ppt/ink/ink30.xml" ContentType="application/inkml+xml"/>
  <Override PartName="/ppt/ink/ink31.xml" ContentType="application/inkml+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6"/>
  </p:notesMasterIdLst>
  <p:sldIdLst>
    <p:sldId id="256" r:id="rId2"/>
    <p:sldId id="329" r:id="rId3"/>
    <p:sldId id="257" r:id="rId4"/>
    <p:sldId id="330" r:id="rId5"/>
    <p:sldId id="372" r:id="rId6"/>
    <p:sldId id="371" r:id="rId7"/>
    <p:sldId id="373" r:id="rId8"/>
    <p:sldId id="374" r:id="rId9"/>
    <p:sldId id="353" r:id="rId10"/>
    <p:sldId id="333" r:id="rId11"/>
    <p:sldId id="376" r:id="rId12"/>
    <p:sldId id="354" r:id="rId13"/>
    <p:sldId id="377" r:id="rId14"/>
    <p:sldId id="378" r:id="rId15"/>
    <p:sldId id="379" r:id="rId16"/>
    <p:sldId id="355" r:id="rId17"/>
    <p:sldId id="381" r:id="rId18"/>
    <p:sldId id="382" r:id="rId19"/>
    <p:sldId id="261" r:id="rId20"/>
    <p:sldId id="475" r:id="rId21"/>
    <p:sldId id="349" r:id="rId22"/>
    <p:sldId id="380" r:id="rId23"/>
    <p:sldId id="383" r:id="rId24"/>
    <p:sldId id="384" r:id="rId25"/>
    <p:sldId id="356" r:id="rId26"/>
    <p:sldId id="347" r:id="rId27"/>
    <p:sldId id="370" r:id="rId28"/>
    <p:sldId id="348" r:id="rId29"/>
    <p:sldId id="350" r:id="rId30"/>
    <p:sldId id="288" r:id="rId31"/>
    <p:sldId id="386" r:id="rId32"/>
    <p:sldId id="474" r:id="rId33"/>
    <p:sldId id="385" r:id="rId34"/>
    <p:sldId id="375" r:id="rId35"/>
  </p:sldIdLst>
  <p:sldSz cx="12192000" cy="6858000"/>
  <p:notesSz cx="6858000" cy="9144000"/>
  <p:embeddedFontLst>
    <p:embeddedFont>
      <p:font typeface="Calibri" panose="020F0502020204030204" pitchFamily="34" charset="0"/>
      <p:regular r:id="rId37"/>
      <p:bold r:id="rId38"/>
      <p:italic r:id="rId39"/>
      <p:boldItalic r:id="rId40"/>
    </p:embeddedFont>
    <p:embeddedFont>
      <p:font typeface="Cambria Math" panose="02040503050406030204" pitchFamily="18" charset="0"/>
      <p:regular r:id="rId41"/>
    </p:embeddedFont>
    <p:embeddedFont>
      <p:font typeface="Georgia" panose="02040502050405020303" pitchFamily="18" charset="0"/>
      <p:regular r:id="rId42"/>
      <p:bold r:id="rId43"/>
      <p:italic r:id="rId44"/>
      <p:boldItalic r:id="rId45"/>
    </p:embeddedFont>
    <p:embeddedFont>
      <p:font typeface="Playfair Display" panose="00000500000000000000" pitchFamily="2" charset="0"/>
      <p:regular r:id="rId46"/>
      <p:bold r:id="rId47"/>
      <p:italic r:id="rId48"/>
      <p:boldItalic r:id="rId49"/>
    </p:embeddedFont>
    <p:embeddedFont>
      <p:font typeface="Playfair Display Medium" panose="020B0600000101010101" charset="0"/>
      <p:regular r:id="rId50"/>
      <p:bold r:id="rId51"/>
      <p:italic r:id="rId52"/>
      <p:boldItalic r:id="rId53"/>
    </p:embeddedFont>
    <p:embeddedFont>
      <p:font typeface="Playfair Display SemiBold" panose="020B0600000101010101" charset="0"/>
      <p:regular r:id="rId54"/>
      <p:bold r:id="rId55"/>
      <p:italic r:id="rId56"/>
      <p:boldItalic r:id="rId57"/>
    </p:embeddedFont>
    <p:embeddedFont>
      <p:font typeface="Spectral" panose="020B0600000101010101" charset="0"/>
      <p:regular r:id="rId58"/>
      <p:bold r:id="rId59"/>
      <p:italic r:id="rId60"/>
      <p:boldItalic r:id="rId61"/>
    </p:embeddedFont>
    <p:embeddedFont>
      <p:font typeface="Spectral Light" panose="020B0600000101010101" charset="0"/>
      <p:regular r:id="rId62"/>
      <p:italic r:id="rId63"/>
    </p:embeddedFont>
    <p:embeddedFont>
      <p:font typeface="Spectral SemiBold" panose="020B0600000101010101" charset="0"/>
      <p:bold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Presentation" id="{65BCF929-87F9-4BAD-BCC2-5719AA080F2A}">
          <p14:sldIdLst>
            <p14:sldId id="256"/>
            <p14:sldId id="329"/>
            <p14:sldId id="257"/>
            <p14:sldId id="330"/>
            <p14:sldId id="372"/>
            <p14:sldId id="371"/>
            <p14:sldId id="373"/>
            <p14:sldId id="374"/>
            <p14:sldId id="353"/>
            <p14:sldId id="333"/>
            <p14:sldId id="376"/>
            <p14:sldId id="354"/>
            <p14:sldId id="377"/>
            <p14:sldId id="378"/>
            <p14:sldId id="379"/>
            <p14:sldId id="355"/>
            <p14:sldId id="381"/>
            <p14:sldId id="382"/>
            <p14:sldId id="261"/>
            <p14:sldId id="475"/>
            <p14:sldId id="349"/>
            <p14:sldId id="380"/>
            <p14:sldId id="383"/>
            <p14:sldId id="384"/>
            <p14:sldId id="356"/>
            <p14:sldId id="347"/>
            <p14:sldId id="370"/>
            <p14:sldId id="348"/>
            <p14:sldId id="350"/>
            <p14:sldId id="288"/>
          </p14:sldIdLst>
        </p14:section>
        <p14:section name="Appendix" id="{3DE297B9-0AE5-4F72-A4D1-DC6B1369C76B}">
          <p14:sldIdLst>
            <p14:sldId id="386"/>
            <p14:sldId id="474"/>
            <p14:sldId id="385"/>
            <p14:sldId id="37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1" roundtripDataSignature="AMtx7miKup1F5lqmbLBV/wKD4IhI6n9vC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96"/>
      </p:cViewPr>
      <p:guideLst/>
    </p:cSldViewPr>
  </p:slideViewPr>
  <p:notesTextViewPr>
    <p:cViewPr>
      <p:scale>
        <a:sx n="1" d="1"/>
        <a:sy n="1" d="1"/>
      </p:scale>
      <p:origin x="0" y="0"/>
    </p:cViewPr>
  </p:notesTextViewPr>
  <p:notesViewPr>
    <p:cSldViewPr snapToGrid="0">
      <p:cViewPr varScale="1">
        <p:scale>
          <a:sx n="86" d="100"/>
          <a:sy n="86" d="100"/>
        </p:scale>
        <p:origin x="3864"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63" Type="http://schemas.openxmlformats.org/officeDocument/2006/relationships/font" Target="fonts/font27.fntdata"/><Relationship Id="rId7" Type="http://schemas.openxmlformats.org/officeDocument/2006/relationships/slide" Target="slides/slide6.xml"/><Relationship Id="rId71"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font" Target="fonts/font21.fntdata"/><Relationship Id="rId61" Type="http://schemas.openxmlformats.org/officeDocument/2006/relationships/font" Target="fonts/font2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font" Target="fonts/font24.fntdata"/><Relationship Id="rId65" Type="http://schemas.openxmlformats.org/officeDocument/2006/relationships/font" Target="fonts/font29.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64" Type="http://schemas.openxmlformats.org/officeDocument/2006/relationships/font" Target="fonts/font28.fntdata"/><Relationship Id="rId8" Type="http://schemas.openxmlformats.org/officeDocument/2006/relationships/slide" Target="slides/slide7.xml"/><Relationship Id="rId51" Type="http://schemas.openxmlformats.org/officeDocument/2006/relationships/font" Target="fonts/font15.fntdata"/><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font" Target="fonts/font26.fntdata"/><Relationship Id="rId75"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2T02:41:25.304"/>
    </inkml:context>
    <inkml:brush xml:id="br0">
      <inkml:brushProperty name="width" value="0.05" units="cm"/>
      <inkml:brushProperty name="height" value="0.05" units="cm"/>
    </inkml:brush>
  </inkml:definitions>
  <inkml:trace contextRef="#ctx0" brushRef="#br0">75 2119 24575,'-1'-1'0,"0"1"0,-1-1 0,1 1 0,0-1 0,0 0 0,0 1 0,0-1 0,0 0 0,0 0 0,1 0 0,-1 0 0,0 0 0,0 0 0,1 0 0,-1 0 0,0 0 0,1 0 0,-1 0 0,0-3 0,-12-30 0,10 25 0,-6-18 0,1-1 0,1 0 0,1 0 0,-2-46 0,5-115 0,4 100 0,0 75 0,0 0 0,1 0 0,0 0 0,1 0 0,1 0 0,0 0 0,11-22 0,5-4 0,28-42 0,-13 25 0,65-94 0,-76 121 0,2 0 0,0 2 0,32-26 0,3-5 0,136-115 0,-184 163 0,0 1 0,1 1 0,0 0 0,1 1 0,0 1 0,0 0 0,0 1 0,20-5 0,23-13 0,-50 19 0,1 1 0,0 0 0,0 1 0,0-1 0,0 2 0,0 0 0,17-2 0,-13 2 0,1 2 0,0 0 0,0 1 0,15 2 0,-24-2 0,-1 0 0,1 1 0,-1-1 0,0 1 0,0 0 0,1 0 0,-2 0 0,1 0 0,0 1 0,0 0 0,-1 0 0,1 0 0,-1 0 0,0 0 0,0 1 0,3 5 0,8 10 0,-2 2 0,-1 0 0,10 23 0,-18-37 0,0 0 0,-1 0 0,0 0 0,0 0 0,-1 0 0,0 1 0,0-1 0,-1 0 0,1 1 0,-2-1 0,1 0 0,-1 1 0,0-1 0,-2 8 0,1-11 0,0-1 0,-1 1 0,1-1 0,-1 0 0,1 1 0,-1-1 0,0-1 0,0 1 0,0 0 0,0-1 0,-1 1 0,1-1 0,-1 0 0,1 0 0,-1 0 0,0-1 0,0 0 0,0 1 0,0-1 0,0 0 0,0-1 0,-5 1 0,3 0 0,-1 0 0,1 0 0,0-1 0,-1 0 0,1-1 0,-1 1 0,1-1 0,0-1 0,-1 1 0,1-1 0,0 0 0,0 0 0,-8-5 0,7 3 0,0-1 0,1-1 0,-1 1 0,2-1 0,-1 0 0,0 0 0,1-1 0,0 0 0,1 0 0,-8-13 0,7 6 0,-1-1 0,2 1 0,0-1 0,1 1 0,-2-17 0,-5-30 0,5 35 0,1 0 0,-1-35 0,4 45 0,2 0 0,0 1 0,1-1 0,1 0 0,0 1 0,1 0 0,7-19 0,-6 24 0,-1 1 0,2-1 0,-1 1 0,1 0 0,1 1 0,-1-1 0,1 1 0,1 1 0,0-1 0,0 1 0,15-10 0,-1 2 0,20-13 0,0 1 0,84-38 0,16-6 0,-13 28 0,-81 23 0,-40 16 0,0 0 0,0 0 0,1 1 0,0 0 0,0 1 0,0 0 0,12-2 0,76-8 77,-58 6-798,49-1 0,-67 7-6105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2T03:15:34.831"/>
    </inkml:context>
    <inkml:brush xml:id="br0">
      <inkml:brushProperty name="width" value="0.05" units="cm"/>
      <inkml:brushProperty name="height" value="0.05" units="cm"/>
    </inkml:brush>
  </inkml:definitions>
  <inkml:trace contextRef="#ctx0" brushRef="#br0">370 0 24575,'-5'1'0,"0"-1"0,0 1 0,1 0 0,-1 0 0,0 0 0,1 1 0,-1-1 0,1 1 0,-1 0 0,1 1 0,0-1 0,0 1 0,0 0 0,0 0 0,0 0 0,-3 4 0,-7 8 0,1 1 0,-18 28 0,-14 15 0,14-24 0,-37 55 0,60-75 0,1-1 0,0 1 0,1 0 0,1 1 0,0-1 0,1 1 0,1 0 0,-2 20 0,-5 20 0,-14 118 0,23-170 0,0-1 0,0 1 0,0 0 0,1-1 0,-1 1 0,1 0 0,0-1 0,0 1 0,0 0 0,1-1 0,-1 1 0,1-1 0,0 1 0,0 0 0,3 5 0,-2-6 0,1 0 0,0 0 0,0 0 0,1 0 0,-1-1 0,0 1 0,1-1 0,0 0 0,-1 0 0,1-1 0,0 1 0,0-1 0,6 2 0,13 3-104,1-1-1,0-2 1,0 0 0,0-1-1,42-3 1,-44 0-635,0 1-6087</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2T03:15:35.769"/>
    </inkml:context>
    <inkml:brush xml:id="br0">
      <inkml:brushProperty name="width" value="0.05" units="cm"/>
      <inkml:brushProperty name="height" value="0.05" units="cm"/>
    </inkml:brush>
  </inkml:definitions>
  <inkml:trace contextRef="#ctx0" brushRef="#br0">188 0 24575,'-4'0'0,"-6"0"0,-5 0 0,-4 0 0,-4 0 0,2 5 0,2 0 0,2 5 0,1-1 0,-1 0 0,2 1 0,3 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2T03:15:36.814"/>
    </inkml:context>
    <inkml:brush xml:id="br0">
      <inkml:brushProperty name="width" value="0.05" units="cm"/>
      <inkml:brushProperty name="height" value="0.05" units="cm"/>
    </inkml:brush>
  </inkml:definitions>
  <inkml:trace contextRef="#ctx0" brushRef="#br0">1 0 24575,'0'5'0,"0"4"0,0 7 0,0 3 0,0 4 0,0 1 0,0 2 0,0 0 0,0 0 0,0 0 0,0-1 0,0 1 0,0-1 0,0-4-8191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2T03:15:42.387"/>
    </inkml:context>
    <inkml:brush xml:id="br0">
      <inkml:brushProperty name="width" value="0.05" units="cm"/>
      <inkml:brushProperty name="height" value="0.05" units="cm"/>
    </inkml:brush>
  </inkml:definitions>
  <inkml:trace contextRef="#ctx0" brushRef="#br0">1 0 24575,'4'0'0,"6"0"0,5 0 0,1 5 0,-3 5 0,0 1 0,-1 3 0,-3-1-8191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2T03:19:30.271"/>
    </inkml:context>
    <inkml:brush xml:id="br0">
      <inkml:brushProperty name="width" value="0.05" units="cm"/>
      <inkml:brushProperty name="height" value="0.05" units="cm"/>
    </inkml:brush>
  </inkml:definitions>
  <inkml:trace contextRef="#ctx0" brushRef="#br0">126 1598 24575,'-2'-22'0,"0"0"0,-1 1 0,-1-1 0,-1 1 0,-1 0 0,-1 0 0,-1 0 0,-14-26 0,13 25 0,1-1 0,1-1 0,1 0 0,1 0 0,-3-39 0,-3-6 0,6 43 0,2-1 0,-1-27 0,5-395 0,0 428 0,1 0 0,9-38 0,-1 11 0,-7 37 0,0 0 0,1 0 0,0 0 0,1 1 0,0 0 0,11-16 0,16-37 0,-24 44 0,0 0 0,2 1 0,0 0 0,1 1 0,1 0 0,1 0 0,0 2 0,1-1 0,1 2 0,0 0 0,1 1 0,17-11 0,-21 18 0,-1 1 0,1 0 0,0 1 0,1 1 0,-1 0 0,1 0 0,15 0 0,17-5 0,-27 4 0,0 1 0,0 0 0,0 2 0,0 0 0,0 1 0,0 1 0,0 1 0,0 0 0,-1 1 0,1 1 0,-1 1 0,1 0 0,-2 1 0,1 1 0,28 17 0,-29-16-1365,-1-1-5461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2T03:19:35.571"/>
    </inkml:context>
    <inkml:brush xml:id="br0">
      <inkml:brushProperty name="width" value="0.05" units="cm"/>
      <inkml:brushProperty name="height" value="0.05" units="cm"/>
    </inkml:brush>
  </inkml:definitions>
  <inkml:trace contextRef="#ctx0" brushRef="#br0">0 91 24575,'9'1'0,"0"1"0,0-1 0,0 2 0,-1-1 0,1 1 0,-1 0 0,1 1 0,-1 0 0,0 0 0,-1 1 0,1 0 0,-1 0 0,0 1 0,12 11 0,-7-6 0,1-1 0,0 0 0,23 12 0,-34-20 0,1-1 0,0 1 0,0 0 0,0-1 0,1 0 0,-1 1 0,0-1 0,0 0 0,1-1 0,-1 1 0,1-1 0,-1 1 0,0-1 0,1 0 0,-1 0 0,1-1 0,-1 1 0,0-1 0,1 1 0,-1-1 0,0 0 0,1-1 0,-1 1 0,0 0 0,0-1 0,0 0 0,0 0 0,0 0 0,-1 0 0,1 0 0,0 0 0,-1-1 0,0 1 0,3-4 0,25-31 0,-26 31 0,1 0 0,-1 0 0,1 1 0,1-1 0,-1 1 0,1 0 0,-1 1 0,14-9 0,164-77-1365,-169 83-5461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2T03:21:50.467"/>
    </inkml:context>
    <inkml:brush xml:id="br0">
      <inkml:brushProperty name="width" value="0.05" units="cm"/>
      <inkml:brushProperty name="height" value="0.05" units="cm"/>
    </inkml:brush>
  </inkml:definitions>
  <inkml:trace contextRef="#ctx0" brushRef="#br0">993 1 24575,'1'80'0,"-3"89"0,0-154 0,-1-1 0,-1 0 0,0 0 0,0 0 0,-1-1 0,-13 24 0,-1 2 0,-13 52 0,25-67 0,-1-1 0,-1 0 0,-1 0 0,-13 22 0,-8 10 0,27-45 0,0 0 0,-1-1 0,0 1 0,-1-1 0,0-1 0,-1 1 0,1-1 0,-2 0 0,1 0 0,-1-1 0,0 0 0,-1-1 0,-10 7 0,-36 17 0,28-14 0,-2-1 0,0-2 0,-45 16 0,13-11 0,36-10 0,-1 0 0,0-2 0,0-1 0,0 0 0,-35 0 0,-163-7-1365,202 2-5461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2T03:21:51.321"/>
    </inkml:context>
    <inkml:brush xml:id="br0">
      <inkml:brushProperty name="width" value="0.05" units="cm"/>
      <inkml:brushProperty name="height" value="0.05" units="cm"/>
    </inkml:brush>
  </inkml:definitions>
  <inkml:trace contextRef="#ctx0" brushRef="#br0">136 1 24575,'-2'6'0,"1"1"0,-1-1 0,0 0 0,-1 1 0,1-1 0,-1 0 0,-1 0 0,1 0 0,-1-1 0,0 1 0,-6 6 0,-21 37 0,4 0 0,22-44 0,1 1 0,0 0 0,0 0 0,1 0 0,0 1 0,0-1 0,1 1 0,-1 0 0,1-1 0,1 1 0,-1 0 0,1 0 0,1 0 0,-1 13 0,3-17 3,-1 0-1,1 0 1,0-1-1,0 1 1,0 0-1,0-1 1,0 1-1,0-1 0,1 1 1,0-1-1,-1 0 1,1 0-1,0 0 1,0-1-1,0 1 1,0-1-1,0 1 1,0-1-1,0 0 1,4 1-1,24 12-1419,-19-5-5409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2T03:04:49.209"/>
    </inkml:context>
    <inkml:brush xml:id="br0">
      <inkml:brushProperty name="width" value="0.05" units="cm"/>
      <inkml:brushProperty name="height" value="0.05" units="cm"/>
    </inkml:brush>
  </inkml:definitions>
  <inkml:trace contextRef="#ctx0" brushRef="#br0">1 1 24575,'0'797'-1365,"0"-775"-5461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2T03:04:49.580"/>
    </inkml:context>
    <inkml:brush xml:id="br0">
      <inkml:brushProperty name="width" value="0.05" units="cm"/>
      <inkml:brushProperty name="height" value="0.05" units="cm"/>
    </inkml:brush>
  </inkml:definitions>
  <inkml:trace contextRef="#ctx0" brushRef="#br0">1 0 24575,'4'0'0,"7"0"0,4 0 0,4 0 0,4 0 0,2 0 0,0 0 0,1 0 0,0 0 0,0 0 0,0 0 0,-5 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2T02:41:26.461"/>
    </inkml:context>
    <inkml:brush xml:id="br0">
      <inkml:brushProperty name="width" value="0.05" units="cm"/>
      <inkml:brushProperty name="height" value="0.05" units="cm"/>
    </inkml:brush>
  </inkml:definitions>
  <inkml:trace contextRef="#ctx0" brushRef="#br0">559 1 24575,'-4'2'0,"1"1"0,-1 0 0,1 0 0,0 1 0,0-1 0,0 1 0,0-1 0,1 1 0,-1 0 0,1 0 0,-4 8 0,2-4 0,-16 31 0,-18 44 0,-15 33 0,39-89 0,-19 55 0,23-51 0,-23 42 0,17-39 0,-14 43 0,22-53 0,-1-1 0,0 0 0,-2-1 0,-1 0 0,-17 24 0,19-31 0,1 0 0,0 1 0,1 0 0,-8 24 0,9-21 0,-1-1 0,-1 0 0,-15 23 0,14-24 11,0 1 0,2 0 0,0 1 0,1 0 0,1 0 0,-6 29 0,-11 34-1453,16-67-5384</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2T03:04:49.990"/>
    </inkml:context>
    <inkml:brush xml:id="br0">
      <inkml:brushProperty name="width" value="0.05" units="cm"/>
      <inkml:brushProperty name="height" value="0.05" units="cm"/>
    </inkml:brush>
  </inkml:definitions>
  <inkml:trace contextRef="#ctx0" brushRef="#br0">1 0 24575,'1'7'0,"0"0"0,1 0 0,0 0 0,0 0 0,0-1 0,1 1 0,0-1 0,4 7 0,11 27 0,-14-21 0,0 2 0,-1-1 0,-1 0 0,-1 22 0,0-18 0,1 0 0,6 34 0,-4-29 0,0 0 0,-2 0 0,-3 56 0,2 31 0,11-41 0,-8-52 0,0 0 0,1 30 0,-5-29-1365,0-2-5461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2T03:04:50.569"/>
    </inkml:context>
    <inkml:brush xml:id="br0">
      <inkml:brushProperty name="width" value="0.05" units="cm"/>
      <inkml:brushProperty name="height" value="0.05" units="cm"/>
    </inkml:brush>
  </inkml:definitions>
  <inkml:trace contextRef="#ctx0" brushRef="#br0">0 1 24575,'2'21'0,"0"0"0,9 38 0,-1-11 0,14 51 0,-17-75 0,-1 1 0,0 1 0,3 51 0,-9-65 0,0 17 0,1 0 0,2 0 0,6 31 0,16 114 0,-21-153-455,-1 0 0,0 26 0,-2-26-6371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2T03:04:51.211"/>
    </inkml:context>
    <inkml:brush xml:id="br0">
      <inkml:brushProperty name="width" value="0.05" units="cm"/>
      <inkml:brushProperty name="height" value="0.05" units="cm"/>
    </inkml:brush>
  </inkml:definitions>
  <inkml:trace contextRef="#ctx0" brushRef="#br0">0 1 24575,'55'-1'0,"63"3"0,-115-2 0,0 0 0,0 1 0,0 0 0,-1-1 0,1 1 0,0 0 0,0 0 0,-1 1 0,1-1 0,-1 1 0,1-1 0,-1 1 0,0 0 0,1 0 0,-1 0 0,0 0 0,0 0 0,3 4 0,-2 0 0,0 0 0,0 0 0,0 0 0,0 0 0,-1 0 0,0 1 0,2 12 0,-1 3 0,-2 0 0,0 0 0,-4 44 0,3-59-47,-1 0 0,0 0 0,0-1 0,0 1 0,-1-1 0,0 1 0,-1-1 0,1 0 0,-1 1-1,0-1 1,-1-1 0,1 1 0,-1 0 0,0-1 0,-1 0 0,1 0 0,-1 0 0,0 0 0,0-1 0,0 0 0,-1 0 0,0 0-1,0-1 1,0 0 0,0 0 0,0-1 0,0 1 0,-11 2 0,-4-2-6779</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2T03:26:48.495"/>
    </inkml:context>
    <inkml:brush xml:id="br0">
      <inkml:brushProperty name="width" value="0.05" units="cm"/>
      <inkml:brushProperty name="height" value="0.05" units="cm"/>
    </inkml:brush>
  </inkml:definitions>
  <inkml:trace contextRef="#ctx0" brushRef="#br0">846 1 24575,'0'3'0,"0"1"0,0-1 0,0 1 0,-1-1 0,0 0 0,0 1 0,0-1 0,0 0 0,0 0 0,-1 0 0,1 1 0,-1-1 0,0-1 0,0 1 0,0 0 0,0 0 0,-1-1 0,1 1 0,0-1 0,-1 0 0,-4 3 0,-5 2 0,0 0 0,0-1 0,-1-1 0,-17 6 0,22-9 0,-1 0 0,1 1 0,-1 1 0,1-1 0,0 1 0,0 1 0,1 0 0,-1 0 0,1 0 0,-13 13 0,6-1 0,-2 0 0,0 0 0,-23 17 0,-16 14 0,-80 90 0,56-52 0,58-66 0,0 1 0,2 1 0,1 0 0,-31 50 0,35-45 0,0 0 0,-16 46 0,5-10 0,13-30 0,1 1 0,-9 54 0,7-26 0,4 3-1365,8-44-5461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2T03:26:49.150"/>
    </inkml:context>
    <inkml:brush xml:id="br0">
      <inkml:brushProperty name="width" value="0.05" units="cm"/>
      <inkml:brushProperty name="height" value="0.05" units="cm"/>
    </inkml:brush>
  </inkml:definitions>
  <inkml:trace contextRef="#ctx0" brushRef="#br0">0 1 24575,'1'7'0,"0"0"0,0 0 0,1 0 0,0 0 0,0 0 0,0-1 0,1 1 0,0-1 0,0 1 0,1-1 0,0 0 0,0 0 0,0 0 0,1-1 0,0 0 0,0 0 0,0 0 0,7 4 0,-5-3 0,1 0 0,0 0 0,0-1 0,1-1 0,0 1 0,0-1 0,0-1 0,0 0 0,0 0 0,1-1 0,-1 0 0,1 0 0,10 0 0,-17-3-1,0 1-1,0-1 0,-1 0 0,1 0 1,0 0-1,0 0 0,0-1 1,-1 1-1,1-1 0,-1 1 1,1-1-1,-1 0 0,0 0 0,1 0 1,-1 0-1,0-1 0,-1 1 1,1 0-1,0-1 0,-1 1 1,1-1-1,-1 0 0,0 0 1,2-4-1,12-18-1321,-6 13-5503</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2T03:26:51.770"/>
    </inkml:context>
    <inkml:brush xml:id="br0">
      <inkml:brushProperty name="width" value="0.05" units="cm"/>
      <inkml:brushProperty name="height" value="0.05" units="cm"/>
    </inkml:brush>
  </inkml:definitions>
  <inkml:trace contextRef="#ctx0" brushRef="#br0">1755 5 24575,'-50'-1'0,"34"-1"0,0 1 0,0 1 0,0 0 0,0 1 0,1 1 0,-1 1 0,0 0 0,1 1 0,0 0 0,-25 11 0,-18 16 0,-70 27 0,-34-8 0,122-41 0,1 2 0,1 2 0,0 1 0,-36 20 0,5-1 0,52-27 0,1 1 0,1 1 0,-1 1 0,1 0 0,-15 12 0,-23 18 0,36-27 0,1 0 0,-23 22 0,-19 13 0,45-38 0,0 0 0,1 1 0,-19 19 0,-4 12 0,-33 39 0,35-33 0,-66 71 0,76-92 0,2 2 0,1 0 0,-25 47 0,33-54 0,-13 23 0,2 1 0,-23 65 0,37-82 0,0 0 0,2 1 0,1 0 0,2 0 0,-2 43 0,2-28-1365,-2-28-5461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2T03:26:52.319"/>
    </inkml:context>
    <inkml:brush xml:id="br0">
      <inkml:brushProperty name="width" value="0.05" units="cm"/>
      <inkml:brushProperty name="height" value="0.05" units="cm"/>
    </inkml:brush>
  </inkml:definitions>
  <inkml:trace contextRef="#ctx0" brushRef="#br0">0 1 24575,'2'6'0,"1"1"0,-1-1 0,1 1 0,0-1 0,0 0 0,1 0 0,0 0 0,0-1 0,0 1 0,6 4 0,-2 0 0,68 83 0,-71-89 0,-1-1 0,1 0 0,1 0 0,-1 0 0,0 0 0,1-1 0,-1 0 0,1 0 0,0 0 0,0-1 0,0 0 0,0 0 0,0 0 0,-1-1 0,13-1 0,-9 1 0,0 0 0,1-1 0,-1-1 0,0 1 0,0-1 0,0-1 0,0 0 0,0 0 0,12-7 0,-15 6-97,-1-1-1,1 0 1,-1 0-1,-1 0 1,1 0-1,-1-1 1,1 1-1,-2-1 1,1 0-1,-1-1 1,0 1-1,0 0 0,3-11 1,-2 0-6729</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2T03:26:56.480"/>
    </inkml:context>
    <inkml:brush xml:id="br0">
      <inkml:brushProperty name="width" value="0.05" units="cm"/>
      <inkml:brushProperty name="height" value="0.05" units="cm"/>
    </inkml:brush>
  </inkml:definitions>
  <inkml:trace contextRef="#ctx0" brushRef="#br0">0 80 24575,'1'-3'0,"0"0"0,0 0 0,0 0 0,0 0 0,1 1 0,-1-1 0,1 0 0,0 1 0,0-1 0,0 1 0,0-1 0,0 1 0,0 0 0,0 0 0,1 0 0,-1 0 0,1 0 0,0 1 0,-1-1 0,1 1 0,0-1 0,0 1 0,0 0 0,0 0 0,5 0 0,9-4 0,0 0 0,0 2 0,23-3 0,12 2 0,0 3 0,67 6 0,-109-3 0,0 0 0,0 1 0,0 0 0,0 1 0,0 1 0,-1-1 0,0 1 0,0 1 0,0-1 0,13 13 0,8 8 0,36 40 0,-61-60 0,-1 0 0,0 0 0,0 0 0,-1 0 0,0 1 0,0-1 0,0 1 0,-1 0 0,0 0 0,0 0 0,-1 0 0,0 0 0,1 7 0,-1 17 0,-4 55 0,0-27 0,5 65 0,-5 100 0,-1-201 0,0 0 0,-2 0 0,-15 40 0,11-38 0,2 0 0,-8 41 0,11-33-273,-1-1 0,-2-1 0,-1 1 0,-26 57 0,28-75-6553</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2T03:27:08.301"/>
    </inkml:context>
    <inkml:brush xml:id="br0">
      <inkml:brushProperty name="width" value="0.05" units="cm"/>
      <inkml:brushProperty name="height" value="0.05" units="cm"/>
    </inkml:brush>
  </inkml:definitions>
  <inkml:trace contextRef="#ctx0" brushRef="#br0">0 0 24575,'19'53'0,"-13"-31"0,0 0 0,1 0 0,11 20 0,6 19 0,-15-33 0,-6-18 0,0 0 0,0-1 0,0 0 0,1 0 0,1 0 0,5 10 0,-8-17 0,0 0 0,0 0 0,0 0 0,0 0 0,1 0 0,-1-1 0,0 1 0,1 0 0,-1-1 0,1 0 0,0 0 0,-1 0 0,1 0 0,0 0 0,0 0 0,-1-1 0,1 1 0,0-1 0,0 0 0,0 0 0,0 0 0,0 0 0,0 0 0,-1-1 0,1 1 0,3-2 0,4 0 0,-1-1 0,1 0 0,-1-1 0,0 0 0,0-1 0,0 0 0,0 0 0,14-12 0,1-5 0,32-34 0,-40 37 0,1 1 0,1 1 0,35-26 0,71-31-1365,-111 65-5461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2T20:33:21.700"/>
    </inkml:context>
    <inkml:brush xml:id="br0">
      <inkml:brushProperty name="width" value="0.1" units="cm"/>
      <inkml:brushProperty name="height" value="0.1" units="cm"/>
    </inkml:brush>
  </inkml:definitions>
  <inkml:trace contextRef="#ctx0" brushRef="#br0">1 1 24575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2T02:41:27.494"/>
    </inkml:context>
    <inkml:brush xml:id="br0">
      <inkml:brushProperty name="width" value="0.05" units="cm"/>
      <inkml:brushProperty name="height" value="0.05" units="cm"/>
    </inkml:brush>
  </inkml:definitions>
  <inkml:trace contextRef="#ctx0" brushRef="#br0">1 1 24575,'2'14'0,"0"-1"0,1 1 0,1-1 0,1 0 0,0 1 0,11 21 0,-2-4 0,40 111 0,-39-104 0,22 77 0,-26-74 0,28 67 0,-25-73 0,-2 0 0,12 55 0,-15-51 0,28 74 0,-28-93-170,-1 1-1,-1 0 0,-1 0 1,-1 1-1,-1 0 0,0 0 1,-1 22-1,-3-23-6655</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2T20:33:22.590"/>
    </inkml:context>
    <inkml:brush xml:id="br0">
      <inkml:brushProperty name="width" value="0.1" units="cm"/>
      <inkml:brushProperty name="height" value="0.1" units="cm"/>
    </inkml:brush>
  </inkml:definitions>
  <inkml:trace contextRef="#ctx0" brushRef="#br0">1 1 24575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2T20:33:23.702"/>
    </inkml:context>
    <inkml:brush xml:id="br0">
      <inkml:brushProperty name="width" value="0.1" units="cm"/>
      <inkml:brushProperty name="height" value="0.1" units="cm"/>
    </inkml:brush>
  </inkml:definitions>
  <inkml:trace contextRef="#ctx0" brushRef="#br0">1 1 24575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2T02:41:28.093"/>
    </inkml:context>
    <inkml:brush xml:id="br0">
      <inkml:brushProperty name="width" value="0.05" units="cm"/>
      <inkml:brushProperty name="height" value="0.05" units="cm"/>
    </inkml:brush>
  </inkml:definitions>
  <inkml:trace contextRef="#ctx0" brushRef="#br0">0 0 24575,'499'0'-1365,"-477"0"-5461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2T02:41:28.938"/>
    </inkml:context>
    <inkml:brush xml:id="br0">
      <inkml:brushProperty name="width" value="0.05" units="cm"/>
      <inkml:brushProperty name="height" value="0.05" units="cm"/>
    </inkml:brush>
  </inkml:definitions>
  <inkml:trace contextRef="#ctx0" brushRef="#br0">1 0 24575,'4'0'0,"6"0"0,5 0 0,4 0 0,3 0 0,3 0 0,1 0 0,-1 0 0,2 0 0,-2 0 0,1 0 0,-5 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2T02:41:30.236"/>
    </inkml:context>
    <inkml:brush xml:id="br0">
      <inkml:brushProperty name="width" value="0.05" units="cm"/>
      <inkml:brushProperty name="height" value="0.05" units="cm"/>
    </inkml:brush>
  </inkml:definitions>
  <inkml:trace contextRef="#ctx0" brushRef="#br0">1 1 24575,'0'474'0,"0"-471"6,0 0-1,0 0 1,0 1-1,0-1 0,0 0 1,1 0-1,-1 0 1,1 0-1,0 0 1,0 0-1,0-1 1,0 1-1,1 0 0,-1 0 1,1-1-1,0 1 1,-1-1-1,1 1 1,0-1-1,1 0 1,1 3-1,1-3-129,0 0 0,0 0 1,0 0-1,0 0 0,0-1 0,0 0 1,0 0-1,1 0 0,-1-1 0,0 1 1,9-2-1,8 1-6702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2T02:41:34.074"/>
    </inkml:context>
    <inkml:brush xml:id="br0">
      <inkml:brushProperty name="width" value="0.05" units="cm"/>
      <inkml:brushProperty name="height" value="0.05" units="cm"/>
    </inkml:brush>
  </inkml:definitions>
  <inkml:trace contextRef="#ctx0" brushRef="#br0">0 1 24575,'1'1'0,"-1"0"0,0 0 0,1 0 0,0 0 0,-1 0 0,1 0 0,0 0 0,-1 0 0,1 0 0,0 0 0,0 0 0,0-1 0,-1 1 0,1 0 0,0 0 0,0-1 0,0 1 0,1-1 0,-1 1 0,0-1 0,0 1 0,0-1 0,0 0 0,0 0 0,0 1 0,1-1 0,1 0 0,38 4 0,-37-3 0,62 1 0,-38-2 0,-1 1 0,0 1 0,39 9 0,-31-4 0,-26-6 0,1 1 0,-1 0 0,0 1 0,0-1 0,0 2 0,14 6 0,-21-9 0,0 1 0,0 0 0,0-1 0,0 1 0,0 0 0,0 0 0,-1 1 0,1-1 0,-1 0 0,1 0 0,-1 1 0,0-1 0,0 1 0,0-1 0,0 1 0,0-1 0,-1 1 0,1 0 0,-1-1 0,0 1 0,0 0 0,0-1 0,0 1 0,0 0 0,0-1 0,-1 1 0,1 0 0,-2 3 0,-2 7 0,-1 0 0,0 0 0,-1 0 0,0-1 0,-1 0 0,0 0 0,-12 14 0,10-14 0,0 1 0,0 1 0,2 0 0,-1 0 0,-6 21 0,8-20 26,0-1 0,-1 1 0,-13 20 0,13-23-271,0 0 0,0 0 0,2 0 1,-1 1-1,-3 15 0,5-10-6581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2T03:29:41.790"/>
    </inkml:context>
    <inkml:brush xml:id="br0">
      <inkml:brushProperty name="width" value="0.05" units="cm"/>
      <inkml:brushProperty name="height" value="0.05" units="cm"/>
    </inkml:brush>
  </inkml:definitions>
  <inkml:trace contextRef="#ctx0" brushRef="#br0">2476 104 24575,'0'-1'0,"-1"0"0,1 0 0,0 0 0,-1 0 0,1 0 0,-1 1 0,1-1 0,-1 0 0,1 0 0,-1 1 0,1-1 0,-1 0 0,0 1 0,0-1 0,1 0 0,-1 1 0,0-1 0,0 1 0,0-1 0,1 1 0,-1 0 0,0-1 0,0 1 0,0 0 0,-1-1 0,-32-7 0,18 4 0,-7-2 0,0 0 0,0 1 0,0 2 0,-34-2 0,-99 7 0,54 1 0,45-2 0,17 0 0,1-1 0,-1-2 0,-68-13 0,82 10 0,0 2 0,-35-2 0,34 4 0,-1-1 0,-28-7 0,12 3 0,-1 1 0,0 2 0,-84 5 0,29 1 0,79-3 0,-13-1 0,0 2 0,0 1 0,-53 11 0,-18 2 0,22-5 0,33-2 0,32-7 0,1 1 0,0 1 0,0 1 0,0 0 0,0 1 0,1 1 0,0 1 0,0 0 0,1 1 0,-25 16 0,-92 69 0,86-62 0,0-4 0,37-23 0,0 1 0,1 0 0,-1 0 0,1 1 0,0 0 0,0 1 0,1 0 0,0 0 0,0 1 0,-7 10 0,3 0 0,0 0 0,2 0 0,0 1 0,1 0 0,1 0 0,0 1 0,-4 25 0,4-9 0,-2 0 0,-2-1 0,-20 48 0,26-70 14,1 1-1,1-1 0,0 1 1,1-1-1,1 1 1,0 0-1,0 0 0,2 0 1,2 18-1,-2-15-263,0 0 0,-1 0 1,0 0-1,-2 0 0,-3 21 0,-1-22-6576</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2T03:29:45.324"/>
    </inkml:context>
    <inkml:brush xml:id="br0">
      <inkml:brushProperty name="width" value="0.05" units="cm"/>
      <inkml:brushProperty name="height" value="0.05" units="cm"/>
    </inkml:brush>
  </inkml:definitions>
  <inkml:trace contextRef="#ctx0" brushRef="#br0">1 122 24575,'2'0'0,"1"1"0,-1 0 0,1 0 0,-1 0 0,1 1 0,-1-1 0,0 0 0,0 1 0,1-1 0,-1 1 0,0 0 0,0 0 0,-1 0 0,1 0 0,0 0 0,-1 0 0,1 1 0,-1-1 0,0 0 0,1 1 0,-1-1 0,0 3 0,22 59 0,-19-48 0,-1-3 0,0-1 0,0 0 0,2 0 0,-1 0 0,13 20 0,-15-29 0,0 0 0,0-1 0,0 1 0,1-1 0,-1 1 0,1-1 0,-1 0 0,1 0 0,0 0 0,0-1 0,0 1 0,0-1 0,0 1 0,0-1 0,0 0 0,0 0 0,1-1 0,-1 1 0,0 0 0,1-1 0,-1 0 0,0 0 0,1 0 0,-1 0 0,1-1 0,-1 1 0,6-3 0,-3 2 0,1-1 0,0-1 0,-1 1 0,1-1 0,-1 0 0,0-1 0,0 0 0,0 0 0,0 0 0,10-10 0,-3 0 0,0-1 0,18-30 0,8-28 0,-33 59 0,0-1 0,2 1 0,0 1 0,0 0 0,16-19 0,-21 28-70,5-5-115,1 0 0,0 0 0,0 1 0,0 0 0,1 1 0,13-8 0,-9 8-6641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84" name="Google Shape;8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03554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595220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90" name="Google Shape;9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57814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53738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446935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161137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90" name="Google Shape;9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94867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117" name="Google Shape;11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306850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117" name="Google Shape;11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55316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117" name="Google Shape;11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783842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117" name="Google Shape;11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353434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117" name="Google Shape;11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909119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117" name="Google Shape;11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754857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117" name="Google Shape;11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139581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117" name="Google Shape;11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78785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90" name="Google Shape;9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501882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862812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90" name="Google Shape;9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899525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303062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95023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90" name="Google Shape;9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357" name="Google Shape;357;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071630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1" name="PlaceHolder 1"/>
          <p:cNvSpPr>
            <a:spLocks noGrp="1" noRot="1" noChangeAspect="1"/>
          </p:cNvSpPr>
          <p:nvPr>
            <p:ph type="sldImg"/>
          </p:nvPr>
        </p:nvSpPr>
        <p:spPr>
          <a:xfrm>
            <a:off x="685800" y="1143000"/>
            <a:ext cx="5486400" cy="3086100"/>
          </a:xfrm>
          <a:prstGeom prst="rect">
            <a:avLst/>
          </a:prstGeom>
        </p:spPr>
      </p:sp>
      <p:sp>
        <p:nvSpPr>
          <p:cNvPr id="852"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853"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854"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74040062-97CA-4090-8651-F48CE09D00CB}" type="slidenum">
              <a:rPr lang="en-US" sz="1200" b="0" strike="noStrike" spc="-1">
                <a:latin typeface="Times New Roman"/>
              </a:rPr>
              <a:t>32</a:t>
            </a:fld>
            <a:endParaRPr lang="en-US" sz="1200" b="0" strike="noStrike" spc="-1">
              <a:latin typeface="Times New Roman"/>
            </a:endParaRPr>
          </a:p>
        </p:txBody>
      </p:sp>
    </p:spTree>
    <p:extLst>
      <p:ext uri="{BB962C8B-B14F-4D97-AF65-F5344CB8AC3E}">
        <p14:creationId xmlns:p14="http://schemas.microsoft.com/office/powerpoint/2010/main" val="1909338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113276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54811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90" name="Google Shape;9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59039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99381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08474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8139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26386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90" name="Google Shape;9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84746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8"/>
        <p:cNvGrpSpPr/>
        <p:nvPr/>
      </p:nvGrpSpPr>
      <p:grpSpPr>
        <a:xfrm>
          <a:off x="0" y="0"/>
          <a:ext cx="0" cy="0"/>
          <a:chOff x="0" y="0"/>
          <a:chExt cx="0" cy="0"/>
        </a:xfrm>
      </p:grpSpPr>
      <p:sp>
        <p:nvSpPr>
          <p:cNvPr id="19" name="Google Shape;19;p35"/>
          <p:cNvSpPr/>
          <p:nvPr/>
        </p:nvSpPr>
        <p:spPr>
          <a:xfrm>
            <a:off x="-4" y="685795"/>
            <a:ext cx="12192003" cy="2337266"/>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20;p35"/>
          <p:cNvSpPr txBox="1">
            <a:spLocks noGrp="1"/>
          </p:cNvSpPr>
          <p:nvPr>
            <p:ph type="ctrTitle"/>
          </p:nvPr>
        </p:nvSpPr>
        <p:spPr>
          <a:xfrm>
            <a:off x="652461" y="819493"/>
            <a:ext cx="10887075" cy="2069869"/>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Spectral SemiBold"/>
              <a:buNone/>
              <a:defRPr sz="3200" b="0" i="0" u="none" strike="noStrike" cap="none">
                <a:solidFill>
                  <a:schemeClr val="lt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1" name="Google Shape;21;p35"/>
          <p:cNvSpPr txBox="1">
            <a:spLocks noGrp="1"/>
          </p:cNvSpPr>
          <p:nvPr>
            <p:ph type="subTitle" idx="1"/>
          </p:nvPr>
        </p:nvSpPr>
        <p:spPr>
          <a:xfrm>
            <a:off x="685802" y="3151917"/>
            <a:ext cx="10853735" cy="3107571"/>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640"/>
              </a:spcBef>
              <a:spcAft>
                <a:spcPts val="0"/>
              </a:spcAft>
              <a:buClr>
                <a:srgbClr val="888888"/>
              </a:buClr>
              <a:buSzPts val="3200"/>
              <a:buFont typeface="Spectral"/>
              <a:buNone/>
              <a:defRPr sz="2000" b="0" i="0" u="none" strike="noStrike" cap="none">
                <a:solidFill>
                  <a:schemeClr val="dk1"/>
                </a:solidFill>
                <a:latin typeface="Times New Roman"/>
                <a:ea typeface="Times New Roman"/>
                <a:cs typeface="Times New Roman"/>
                <a:sym typeface="Times New Roman"/>
              </a:defRPr>
            </a:lvl1pPr>
            <a:lvl2pPr marR="0" lvl="1" algn="ctr" rtl="0">
              <a:lnSpc>
                <a:spcPct val="100000"/>
              </a:lnSpc>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R="0" lvl="2" algn="ctr" rtl="0">
              <a:lnSpc>
                <a:spcPct val="100000"/>
              </a:lnSpc>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R="0" lvl="3"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R="0" lvl="4"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0"/>
        <p:cNvGrpSpPr/>
        <p:nvPr/>
      </p:nvGrpSpPr>
      <p:grpSpPr>
        <a:xfrm>
          <a:off x="0" y="0"/>
          <a:ext cx="0" cy="0"/>
          <a:chOff x="0" y="0"/>
          <a:chExt cx="0" cy="0"/>
        </a:xfrm>
      </p:grpSpPr>
      <p:sp>
        <p:nvSpPr>
          <p:cNvPr id="71" name="Google Shape;71;p44"/>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2" name="Google Shape;72;p4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3" name="Google Shape;73;p44"/>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44"/>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44"/>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6"/>
        <p:cNvGrpSpPr/>
        <p:nvPr/>
      </p:nvGrpSpPr>
      <p:grpSpPr>
        <a:xfrm>
          <a:off x="0" y="0"/>
          <a:ext cx="0" cy="0"/>
          <a:chOff x="0" y="0"/>
          <a:chExt cx="0" cy="0"/>
        </a:xfrm>
      </p:grpSpPr>
      <p:sp>
        <p:nvSpPr>
          <p:cNvPr id="77" name="Google Shape;77;p45"/>
          <p:cNvSpPr txBox="1">
            <a:spLocks noGrp="1"/>
          </p:cNvSpPr>
          <p:nvPr>
            <p:ph type="title"/>
          </p:nvPr>
        </p:nvSpPr>
        <p:spPr>
          <a:xfrm rot="5400000">
            <a:off x="7133432"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8" name="Google Shape;78;p45"/>
          <p:cNvSpPr txBox="1">
            <a:spLocks noGrp="1"/>
          </p:cNvSpPr>
          <p:nvPr>
            <p:ph type="body" idx="1"/>
          </p:nvPr>
        </p:nvSpPr>
        <p:spPr>
          <a:xfrm rot="5400000">
            <a:off x="1799432"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9" name="Google Shape;79;p45"/>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45"/>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45"/>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utline">
  <p:cSld name="Outline">
    <p:spTree>
      <p:nvGrpSpPr>
        <p:cNvPr id="1" name="Shape 22"/>
        <p:cNvGrpSpPr/>
        <p:nvPr/>
      </p:nvGrpSpPr>
      <p:grpSpPr>
        <a:xfrm>
          <a:off x="0" y="0"/>
          <a:ext cx="0" cy="0"/>
          <a:chOff x="0" y="0"/>
          <a:chExt cx="0" cy="0"/>
        </a:xfrm>
      </p:grpSpPr>
      <p:sp>
        <p:nvSpPr>
          <p:cNvPr id="23" name="Google Shape;23;p36"/>
          <p:cNvSpPr txBox="1">
            <a:spLocks noGrp="1"/>
          </p:cNvSpPr>
          <p:nvPr>
            <p:ph type="title"/>
          </p:nvPr>
        </p:nvSpPr>
        <p:spPr>
          <a:xfrm>
            <a:off x="0" y="685800"/>
            <a:ext cx="12192000" cy="66675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lt1"/>
              </a:buClr>
              <a:buSzPts val="3200"/>
              <a:buFont typeface="Spectral Light"/>
              <a:buNone/>
              <a:defRPr sz="3200" b="0"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5" name="Google Shape;25;p36"/>
          <p:cNvSpPr txBox="1">
            <a:spLocks noGrp="1"/>
          </p:cNvSpPr>
          <p:nvPr>
            <p:ph type="body" idx="1" hasCustomPrompt="1"/>
          </p:nvPr>
        </p:nvSpPr>
        <p:spPr>
          <a:xfrm>
            <a:off x="290514" y="1562102"/>
            <a:ext cx="11610975" cy="4525963"/>
          </a:xfrm>
          <a:prstGeom prst="rect">
            <a:avLst/>
          </a:prstGeom>
          <a:noFill/>
          <a:ln>
            <a:noFill/>
          </a:ln>
        </p:spPr>
        <p:txBody>
          <a:bodyPr spcFirstLastPara="1" wrap="square" lIns="91425" tIns="45700" rIns="91425" bIns="45700" anchor="t" anchorCtr="0">
            <a:noAutofit/>
          </a:bodyPr>
          <a:lstStyle>
            <a:lvl1pPr marL="482600" marR="0" lvl="0" indent="-457200" algn="l" rtl="0">
              <a:lnSpc>
                <a:spcPct val="100000"/>
              </a:lnSpc>
              <a:spcBef>
                <a:spcPts val="640"/>
              </a:spcBef>
              <a:spcAft>
                <a:spcPts val="0"/>
              </a:spcAft>
              <a:buClr>
                <a:schemeClr val="dk1"/>
              </a:buClr>
              <a:buSzPts val="3200"/>
              <a:buFont typeface="Arial" panose="020B0604020202020204" pitchFamily="34" charset="0"/>
              <a:buChar char="•"/>
              <a:defRPr sz="3200" b="0" i="0" u="none" strike="noStrike" cap="none">
                <a:solidFill>
                  <a:schemeClr val="dk1"/>
                </a:solidFill>
                <a:latin typeface="Playfair Display"/>
                <a:ea typeface="Playfair Display"/>
                <a:cs typeface="Playfair Display"/>
                <a:sym typeface="Playfair Display"/>
              </a:defRPr>
            </a:lvl1pPr>
            <a:lvl2pPr marL="914400" marR="0" lvl="1" indent="-381000" algn="l" rtl="0">
              <a:lnSpc>
                <a:spcPct val="100000"/>
              </a:lnSpc>
              <a:spcBef>
                <a:spcPts val="480"/>
              </a:spcBef>
              <a:spcAft>
                <a:spcPts val="0"/>
              </a:spcAft>
              <a:buClr>
                <a:schemeClr val="dk1"/>
              </a:buClr>
              <a:buSzPts val="2400"/>
              <a:buFont typeface="Playfair Display"/>
              <a:buChar char="⮚"/>
              <a:defRPr sz="2400" b="0" i="0" u="none" strike="noStrike" cap="none">
                <a:solidFill>
                  <a:schemeClr val="dk1"/>
                </a:solidFill>
                <a:latin typeface="Playfair Display"/>
                <a:ea typeface="Playfair Display"/>
                <a:cs typeface="Playfair Display"/>
                <a:sym typeface="Playfair Display"/>
              </a:defRPr>
            </a:lvl2pPr>
            <a:lvl3pPr marL="1371600" marR="0" lvl="2" indent="-330200" algn="l" rtl="0">
              <a:lnSpc>
                <a:spcPct val="100000"/>
              </a:lnSpc>
              <a:spcBef>
                <a:spcPts val="320"/>
              </a:spcBef>
              <a:spcAft>
                <a:spcPts val="0"/>
              </a:spcAft>
              <a:buClr>
                <a:schemeClr val="dk1"/>
              </a:buClr>
              <a:buSzPts val="1600"/>
              <a:buFont typeface="Playfair Display"/>
              <a:buChar char="❖"/>
              <a:defRPr sz="1600" b="0" i="0" u="none" strike="noStrike" cap="none">
                <a:solidFill>
                  <a:schemeClr val="dk1"/>
                </a:solidFill>
                <a:latin typeface="Playfair Display"/>
                <a:ea typeface="Playfair Display"/>
                <a:cs typeface="Playfair Display"/>
                <a:sym typeface="Playfair Display"/>
              </a:defRPr>
            </a:lvl3pPr>
            <a:lvl4pPr marL="1828800" marR="0" lvl="3" indent="-317500" algn="l" rtl="0">
              <a:lnSpc>
                <a:spcPct val="100000"/>
              </a:lnSpc>
              <a:spcBef>
                <a:spcPts val="280"/>
              </a:spcBef>
              <a:spcAft>
                <a:spcPts val="0"/>
              </a:spcAft>
              <a:buClr>
                <a:schemeClr val="dk1"/>
              </a:buClr>
              <a:buSzPts val="1400"/>
              <a:buFont typeface="Playfair Display"/>
              <a:buChar char="–"/>
              <a:defRPr sz="1400" b="0" i="0" u="none" strike="noStrike" cap="none">
                <a:solidFill>
                  <a:schemeClr val="dk1"/>
                </a:solidFill>
                <a:latin typeface="Playfair Display"/>
                <a:ea typeface="Playfair Display"/>
                <a:cs typeface="Playfair Display"/>
                <a:sym typeface="Playfair Display"/>
              </a:defRPr>
            </a:lvl4pPr>
            <a:lvl5pPr marL="2286000" marR="0" lvl="4" indent="-304800" algn="l" rtl="0">
              <a:lnSpc>
                <a:spcPct val="100000"/>
              </a:lnSpc>
              <a:spcBef>
                <a:spcPts val="240"/>
              </a:spcBef>
              <a:spcAft>
                <a:spcPts val="0"/>
              </a:spcAft>
              <a:buClr>
                <a:schemeClr val="dk1"/>
              </a:buClr>
              <a:buSzPts val="1200"/>
              <a:buFont typeface="Playfair Display"/>
              <a:buChar char="»"/>
              <a:defRPr sz="1200" b="0" i="0" u="none" strike="noStrike" cap="none">
                <a:solidFill>
                  <a:schemeClr val="dk1"/>
                </a:solidFill>
                <a:latin typeface="Playfair Display"/>
                <a:ea typeface="Playfair Display"/>
                <a:cs typeface="Playfair Display"/>
                <a:sym typeface="Playfair Display"/>
              </a:defRPr>
            </a:lvl5pPr>
            <a:lvl6pPr marL="2743200" marR="0" lvl="5" indent="-355600" algn="l" rtl="0">
              <a:lnSpc>
                <a:spcPct val="100000"/>
              </a:lnSpc>
              <a:spcBef>
                <a:spcPts val="400"/>
              </a:spcBef>
              <a:spcAft>
                <a:spcPts val="0"/>
              </a:spcAft>
              <a:buClr>
                <a:schemeClr val="dk1"/>
              </a:buClr>
              <a:buSzPts val="2000"/>
              <a:buFont typeface="Playfair Display"/>
              <a:buChar char="•"/>
              <a:defRPr sz="2000" b="0" i="0" u="none" strike="noStrike" cap="none">
                <a:solidFill>
                  <a:schemeClr val="dk1"/>
                </a:solidFill>
                <a:latin typeface="Playfair Display"/>
                <a:ea typeface="Playfair Display"/>
                <a:cs typeface="Playfair Display"/>
                <a:sym typeface="Playfair Display"/>
              </a:defRPr>
            </a:lvl6pPr>
            <a:lvl7pPr marL="3200400" marR="0" lvl="6" indent="-355600" algn="l" rtl="0">
              <a:lnSpc>
                <a:spcPct val="100000"/>
              </a:lnSpc>
              <a:spcBef>
                <a:spcPts val="400"/>
              </a:spcBef>
              <a:spcAft>
                <a:spcPts val="0"/>
              </a:spcAft>
              <a:buClr>
                <a:schemeClr val="dk1"/>
              </a:buClr>
              <a:buSzPts val="2000"/>
              <a:buFont typeface="Playfair Display"/>
              <a:buChar char="•"/>
              <a:defRPr sz="2000" b="0" i="0" u="none" strike="noStrike" cap="none">
                <a:solidFill>
                  <a:schemeClr val="dk1"/>
                </a:solidFill>
                <a:latin typeface="Playfair Display"/>
                <a:ea typeface="Playfair Display"/>
                <a:cs typeface="Playfair Display"/>
                <a:sym typeface="Playfair Display"/>
              </a:defRPr>
            </a:lvl7pPr>
            <a:lvl8pPr marL="3657600" marR="0" lvl="7" indent="-355600" algn="l" rtl="0">
              <a:lnSpc>
                <a:spcPct val="100000"/>
              </a:lnSpc>
              <a:spcBef>
                <a:spcPts val="400"/>
              </a:spcBef>
              <a:spcAft>
                <a:spcPts val="0"/>
              </a:spcAft>
              <a:buClr>
                <a:schemeClr val="dk1"/>
              </a:buClr>
              <a:buSzPts val="2000"/>
              <a:buFont typeface="Playfair Display"/>
              <a:buChar char="•"/>
              <a:defRPr sz="2000" b="0" i="0" u="none" strike="noStrike" cap="none">
                <a:solidFill>
                  <a:schemeClr val="dk1"/>
                </a:solidFill>
                <a:latin typeface="Playfair Display"/>
                <a:ea typeface="Playfair Display"/>
                <a:cs typeface="Playfair Display"/>
                <a:sym typeface="Playfair Display"/>
              </a:defRPr>
            </a:lvl8pPr>
            <a:lvl9pPr marL="4114800" marR="0" lvl="8" indent="-355600" algn="l" rtl="0">
              <a:lnSpc>
                <a:spcPct val="100000"/>
              </a:lnSpc>
              <a:spcBef>
                <a:spcPts val="400"/>
              </a:spcBef>
              <a:spcAft>
                <a:spcPts val="0"/>
              </a:spcAft>
              <a:buClr>
                <a:schemeClr val="dk1"/>
              </a:buClr>
              <a:buSzPts val="2000"/>
              <a:buFont typeface="Playfair Display"/>
              <a:buChar char="•"/>
              <a:defRPr sz="2000" b="0" i="0" u="none" strike="noStrike" cap="none">
                <a:solidFill>
                  <a:schemeClr val="dk1"/>
                </a:solidFill>
                <a:latin typeface="Playfair Display"/>
                <a:ea typeface="Playfair Display"/>
                <a:cs typeface="Playfair Display"/>
                <a:sym typeface="Playfair Display"/>
              </a:defRPr>
            </a:lvl9pPr>
          </a:lstStyle>
          <a:p>
            <a:r>
              <a:rPr lang="en-US" dirty="0"/>
              <a:t> </a:t>
            </a:r>
            <a:endParaRPr dirty="0"/>
          </a:p>
        </p:txBody>
      </p:sp>
      <p:sp>
        <p:nvSpPr>
          <p:cNvPr id="5" name="Google Shape;27;p37">
            <a:extLst>
              <a:ext uri="{FF2B5EF4-FFF2-40B4-BE49-F238E27FC236}">
                <a16:creationId xmlns:a16="http://schemas.microsoft.com/office/drawing/2014/main" id="{8622EA2F-7D88-44C9-A148-FD3A73347A3D}"/>
              </a:ext>
            </a:extLst>
          </p:cNvPr>
          <p:cNvSpPr txBox="1">
            <a:spLocks noGrp="1"/>
          </p:cNvSpPr>
          <p:nvPr>
            <p:ph type="sldNum" idx="12"/>
          </p:nvPr>
        </p:nvSpPr>
        <p:spPr>
          <a:xfrm>
            <a:off x="9296400" y="6482090"/>
            <a:ext cx="2743200" cy="26161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26"/>
        <p:cNvGrpSpPr/>
        <p:nvPr/>
      </p:nvGrpSpPr>
      <p:grpSpPr>
        <a:xfrm>
          <a:off x="0" y="0"/>
          <a:ext cx="0" cy="0"/>
          <a:chOff x="0" y="0"/>
          <a:chExt cx="0" cy="0"/>
        </a:xfrm>
      </p:grpSpPr>
      <p:sp>
        <p:nvSpPr>
          <p:cNvPr id="27" name="Google Shape;27;p37"/>
          <p:cNvSpPr txBox="1">
            <a:spLocks noGrp="1"/>
          </p:cNvSpPr>
          <p:nvPr>
            <p:ph type="sldNum" idx="12"/>
          </p:nvPr>
        </p:nvSpPr>
        <p:spPr>
          <a:xfrm>
            <a:off x="9296400" y="6482090"/>
            <a:ext cx="2743200" cy="26161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9" name="Google Shape;29;p37"/>
          <p:cNvSpPr txBox="1">
            <a:spLocks noGrp="1"/>
          </p:cNvSpPr>
          <p:nvPr>
            <p:ph type="title"/>
          </p:nvPr>
        </p:nvSpPr>
        <p:spPr>
          <a:xfrm>
            <a:off x="0" y="685800"/>
            <a:ext cx="12192000" cy="66675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lt1"/>
              </a:buClr>
              <a:buSzPts val="3200"/>
              <a:buFont typeface="Spectral Light"/>
              <a:buNone/>
              <a:defRPr sz="3200" b="0"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0" name="Google Shape;30;p37"/>
          <p:cNvSpPr txBox="1">
            <a:spLocks noGrp="1"/>
          </p:cNvSpPr>
          <p:nvPr>
            <p:ph type="body" idx="1"/>
          </p:nvPr>
        </p:nvSpPr>
        <p:spPr>
          <a:xfrm>
            <a:off x="290514" y="1571629"/>
            <a:ext cx="11620500" cy="4525963"/>
          </a:xfrm>
          <a:prstGeom prst="rect">
            <a:avLst/>
          </a:prstGeom>
          <a:noFill/>
          <a:ln>
            <a:noFill/>
          </a:ln>
        </p:spPr>
        <p:txBody>
          <a:bodyPr spcFirstLastPara="1" wrap="square" lIns="91425" tIns="45700" rIns="91425" bIns="45700" anchor="t" anchorCtr="0">
            <a:noAutofit/>
          </a:bodyPr>
          <a:lstStyle>
            <a:lvl1pPr marL="457200" marR="0" lvl="0" indent="-342900" algn="l" rtl="0">
              <a:lnSpc>
                <a:spcPct val="100000"/>
              </a:lnSpc>
              <a:spcBef>
                <a:spcPts val="48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1pPr>
            <a:lvl2pPr marL="914400" marR="0" lvl="1" indent="-342900" algn="l" rtl="0">
              <a:lnSpc>
                <a:spcPct val="100000"/>
              </a:lnSpc>
              <a:spcBef>
                <a:spcPts val="40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2pPr>
            <a:lvl3pPr marL="1371600" marR="0" lvl="2" indent="-342900" algn="l" rtl="0">
              <a:lnSpc>
                <a:spcPct val="100000"/>
              </a:lnSpc>
              <a:spcBef>
                <a:spcPts val="32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3pPr>
            <a:lvl4pPr marL="1828800" marR="0" lvl="3" indent="-342900" algn="l" rtl="0">
              <a:lnSpc>
                <a:spcPct val="100000"/>
              </a:lnSpc>
              <a:spcBef>
                <a:spcPts val="28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4pPr>
            <a:lvl5pPr marL="2286000" marR="0" lvl="4" indent="-342900" algn="l" rtl="0">
              <a:lnSpc>
                <a:spcPct val="100000"/>
              </a:lnSpc>
              <a:spcBef>
                <a:spcPts val="24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5pPr>
            <a:lvl6pPr marL="2743200" marR="0" lvl="5" indent="-342900" algn="l" rtl="0">
              <a:lnSpc>
                <a:spcPct val="100000"/>
              </a:lnSpc>
              <a:spcBef>
                <a:spcPts val="40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6pPr>
            <a:lvl7pPr marL="3200400" marR="0" lvl="6" indent="-342900" algn="l" rtl="0">
              <a:lnSpc>
                <a:spcPct val="100000"/>
              </a:lnSpc>
              <a:spcBef>
                <a:spcPts val="40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7pPr>
            <a:lvl8pPr marL="3657600" marR="0" lvl="7" indent="-342900" algn="l" rtl="0">
              <a:lnSpc>
                <a:spcPct val="100000"/>
              </a:lnSpc>
              <a:spcBef>
                <a:spcPts val="40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8pPr>
            <a:lvl9pPr marL="4114800" marR="0" lvl="8" indent="-342900" algn="l" rtl="0">
              <a:lnSpc>
                <a:spcPct val="100000"/>
              </a:lnSpc>
              <a:spcBef>
                <a:spcPts val="40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9pPr>
          </a:lstStyle>
          <a:p>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38"/>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3" name="Google Shape;33;p3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4" name="Google Shape;34;p3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5" name="Google Shape;35;p38"/>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38"/>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38"/>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8"/>
        <p:cNvGrpSpPr/>
        <p:nvPr/>
      </p:nvGrpSpPr>
      <p:grpSpPr>
        <a:xfrm>
          <a:off x="0" y="0"/>
          <a:ext cx="0" cy="0"/>
          <a:chOff x="0" y="0"/>
          <a:chExt cx="0" cy="0"/>
        </a:xfrm>
      </p:grpSpPr>
      <p:sp>
        <p:nvSpPr>
          <p:cNvPr id="39" name="Google Shape;39;p39"/>
          <p:cNvSpPr txBox="1">
            <a:spLocks noGrp="1"/>
          </p:cNvSpPr>
          <p:nvPr>
            <p:ph type="title"/>
          </p:nvPr>
        </p:nvSpPr>
        <p:spPr>
          <a:xfrm>
            <a:off x="839788" y="365127"/>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0" name="Google Shape;40;p39"/>
          <p:cNvSpPr txBox="1">
            <a:spLocks noGrp="1"/>
          </p:cNvSpPr>
          <p:nvPr>
            <p:ph type="body" idx="1"/>
          </p:nvPr>
        </p:nvSpPr>
        <p:spPr>
          <a:xfrm>
            <a:off x="839789"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1" name="Google Shape;41;p39"/>
          <p:cNvSpPr txBox="1">
            <a:spLocks noGrp="1"/>
          </p:cNvSpPr>
          <p:nvPr>
            <p:ph type="body" idx="2"/>
          </p:nvPr>
        </p:nvSpPr>
        <p:spPr>
          <a:xfrm>
            <a:off x="839789"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Google Shape;42;p39"/>
          <p:cNvSpPr txBox="1">
            <a:spLocks noGrp="1"/>
          </p:cNvSpPr>
          <p:nvPr>
            <p:ph type="body" idx="3"/>
          </p:nvPr>
        </p:nvSpPr>
        <p:spPr>
          <a:xfrm>
            <a:off x="6172201"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Google Shape;43;p39"/>
          <p:cNvSpPr txBox="1">
            <a:spLocks noGrp="1"/>
          </p:cNvSpPr>
          <p:nvPr>
            <p:ph type="body" idx="4"/>
          </p:nvPr>
        </p:nvSpPr>
        <p:spPr>
          <a:xfrm>
            <a:off x="6172201"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39"/>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39"/>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39"/>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40"/>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9" name="Google Shape;49;p40"/>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40"/>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40"/>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41"/>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41"/>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41"/>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6"/>
        <p:cNvGrpSpPr/>
        <p:nvPr/>
      </p:nvGrpSpPr>
      <p:grpSpPr>
        <a:xfrm>
          <a:off x="0" y="0"/>
          <a:ext cx="0" cy="0"/>
          <a:chOff x="0" y="0"/>
          <a:chExt cx="0" cy="0"/>
        </a:xfrm>
      </p:grpSpPr>
      <p:sp>
        <p:nvSpPr>
          <p:cNvPr id="57" name="Google Shape;57;p4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8" name="Google Shape;58;p42"/>
          <p:cNvSpPr txBox="1">
            <a:spLocks noGrp="1"/>
          </p:cNvSpPr>
          <p:nvPr>
            <p:ph type="body" idx="1"/>
          </p:nvPr>
        </p:nvSpPr>
        <p:spPr>
          <a:xfrm>
            <a:off x="5183188" y="987427"/>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9" name="Google Shape;59;p4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0" name="Google Shape;60;p42"/>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42"/>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42"/>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3"/>
        <p:cNvGrpSpPr/>
        <p:nvPr/>
      </p:nvGrpSpPr>
      <p:grpSpPr>
        <a:xfrm>
          <a:off x="0" y="0"/>
          <a:ext cx="0" cy="0"/>
          <a:chOff x="0" y="0"/>
          <a:chExt cx="0" cy="0"/>
        </a:xfrm>
      </p:grpSpPr>
      <p:sp>
        <p:nvSpPr>
          <p:cNvPr id="64" name="Google Shape;64;p4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5" name="Google Shape;65;p43"/>
          <p:cNvSpPr>
            <a:spLocks noGrp="1"/>
          </p:cNvSpPr>
          <p:nvPr>
            <p:ph type="pic" idx="2"/>
          </p:nvPr>
        </p:nvSpPr>
        <p:spPr>
          <a:xfrm>
            <a:off x="5183188" y="987427"/>
            <a:ext cx="6172200" cy="4873625"/>
          </a:xfrm>
          <a:prstGeom prst="rect">
            <a:avLst/>
          </a:prstGeom>
          <a:noFill/>
          <a:ln>
            <a:noFill/>
          </a:ln>
        </p:spPr>
      </p:sp>
      <p:sp>
        <p:nvSpPr>
          <p:cNvPr id="66" name="Google Shape;66;p4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7" name="Google Shape;67;p43"/>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43"/>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43"/>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4"/>
          <p:cNvSpPr/>
          <p:nvPr/>
        </p:nvSpPr>
        <p:spPr>
          <a:xfrm>
            <a:off x="1" y="6356350"/>
            <a:ext cx="12191999" cy="50165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 name="Google Shape;11;p34"/>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34"/>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4"/>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4" name="Google Shape;14;p34"/>
          <p:cNvSpPr txBox="1"/>
          <p:nvPr/>
        </p:nvSpPr>
        <p:spPr>
          <a:xfrm>
            <a:off x="0" y="677487"/>
            <a:ext cx="12192000" cy="685800"/>
          </a:xfrm>
          <a:prstGeom prst="rect">
            <a:avLst/>
          </a:prstGeom>
          <a:solidFill>
            <a:srgbClr val="C00000"/>
          </a:solid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dk1"/>
              </a:buClr>
              <a:buSzPts val="3200"/>
              <a:buFont typeface="Calibri"/>
              <a:buNone/>
            </a:pPr>
            <a:endParaRPr sz="3200" b="0" i="0" u="none" strike="noStrike" cap="none">
              <a:solidFill>
                <a:schemeClr val="lt1"/>
              </a:solidFill>
              <a:latin typeface="Times New Roman"/>
              <a:ea typeface="Times New Roman"/>
              <a:cs typeface="Times New Roman"/>
              <a:sym typeface="Times New Roman"/>
            </a:endParaRPr>
          </a:p>
        </p:txBody>
      </p:sp>
      <p:sp>
        <p:nvSpPr>
          <p:cNvPr id="15" name="Google Shape;15;p34"/>
          <p:cNvSpPr/>
          <p:nvPr/>
        </p:nvSpPr>
        <p:spPr>
          <a:xfrm>
            <a:off x="8877301" y="114113"/>
            <a:ext cx="3314700" cy="455612"/>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Georgia"/>
                <a:ea typeface="Georgia"/>
                <a:cs typeface="Georgia"/>
                <a:sym typeface="Georgia"/>
              </a:rPr>
              <a:t>Division of Computer Engineering</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Georgia"/>
                <a:ea typeface="Georgia"/>
                <a:cs typeface="Georgia"/>
                <a:sym typeface="Georgia"/>
              </a:rPr>
              <a:t>ML/DL Lab</a:t>
            </a:r>
            <a:endParaRPr sz="1400" b="0" i="0" u="none" strike="noStrike" cap="none">
              <a:solidFill>
                <a:srgbClr val="000000"/>
              </a:solidFill>
              <a:latin typeface="Arial"/>
              <a:ea typeface="Arial"/>
              <a:cs typeface="Arial"/>
              <a:sym typeface="Arial"/>
            </a:endParaRPr>
          </a:p>
        </p:txBody>
      </p:sp>
      <p:sp>
        <p:nvSpPr>
          <p:cNvPr id="16" name="Google Shape;16;p34"/>
          <p:cNvSpPr/>
          <p:nvPr/>
        </p:nvSpPr>
        <p:spPr>
          <a:xfrm>
            <a:off x="0" y="0"/>
            <a:ext cx="1295400" cy="684212"/>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 name="Google Shape;17;p34"/>
          <p:cNvPicPr preferRelativeResize="0"/>
          <p:nvPr/>
        </p:nvPicPr>
        <p:blipFill rotWithShape="1">
          <a:blip r:embed="rId13">
            <a:alphaModFix/>
          </a:blip>
          <a:srcRect/>
          <a:stretch/>
        </p:blipFill>
        <p:spPr>
          <a:xfrm>
            <a:off x="304800" y="71800"/>
            <a:ext cx="762000" cy="53748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00.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customXml" Target="../ink/ink13.xml"/><Relationship Id="rId3" Type="http://schemas.openxmlformats.org/officeDocument/2006/relationships/image" Target="../media/image22.png"/><Relationship Id="rId7" Type="http://schemas.openxmlformats.org/officeDocument/2006/relationships/customXml" Target="../ink/ink10.xml"/><Relationship Id="rId12"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5.png"/><Relationship Id="rId11" Type="http://schemas.openxmlformats.org/officeDocument/2006/relationships/customXml" Target="../ink/ink12.xml"/><Relationship Id="rId5" Type="http://schemas.openxmlformats.org/officeDocument/2006/relationships/image" Target="../media/image24.png"/><Relationship Id="rId10" Type="http://schemas.openxmlformats.org/officeDocument/2006/relationships/image" Target="../media/image27.png"/><Relationship Id="rId4" Type="http://schemas.openxmlformats.org/officeDocument/2006/relationships/image" Target="../media/image23.png"/><Relationship Id="rId9" Type="http://schemas.openxmlformats.org/officeDocument/2006/relationships/customXml" Target="../ink/ink11.xml"/><Relationship Id="rId14" Type="http://schemas.openxmlformats.org/officeDocument/2006/relationships/image" Target="../media/image2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2.png"/><Relationship Id="rId7" Type="http://schemas.openxmlformats.org/officeDocument/2006/relationships/customXml" Target="../ink/ink15.xml"/><Relationship Id="rId12"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4.png"/><Relationship Id="rId11" Type="http://schemas.openxmlformats.org/officeDocument/2006/relationships/customXml" Target="../ink/ink17.xml"/><Relationship Id="rId5" Type="http://schemas.openxmlformats.org/officeDocument/2006/relationships/customXml" Target="../ink/ink14.xml"/><Relationship Id="rId10" Type="http://schemas.openxmlformats.org/officeDocument/2006/relationships/image" Target="../media/image36.png"/><Relationship Id="rId4" Type="http://schemas.openxmlformats.org/officeDocument/2006/relationships/image" Target="../media/image33.png"/><Relationship Id="rId9" Type="http://schemas.openxmlformats.org/officeDocument/2006/relationships/customXml" Target="../ink/ink16.xml"/></Relationships>
</file>

<file path=ppt/slides/_rels/slide15.xml.rels><?xml version="1.0" encoding="UTF-8" standalone="yes"?>
<Relationships xmlns="http://schemas.openxmlformats.org/package/2006/relationships"><Relationship Id="rId26" Type="http://schemas.openxmlformats.org/officeDocument/2006/relationships/customXml" Target="../ink/ink19.xml"/><Relationship Id="rId39" Type="http://schemas.openxmlformats.org/officeDocument/2006/relationships/customXml" Target="../ink/ink25.xml"/><Relationship Id="rId3" Type="http://schemas.openxmlformats.org/officeDocument/2006/relationships/image" Target="../media/image290.png"/><Relationship Id="rId34" Type="http://schemas.openxmlformats.org/officeDocument/2006/relationships/image" Target="../media/image54.png"/><Relationship Id="rId42" Type="http://schemas.openxmlformats.org/officeDocument/2006/relationships/image" Target="../media/image58.png"/><Relationship Id="rId25" Type="http://schemas.openxmlformats.org/officeDocument/2006/relationships/image" Target="../media/image49.png"/><Relationship Id="rId33" Type="http://schemas.openxmlformats.org/officeDocument/2006/relationships/image" Target="../media/image53.png"/><Relationship Id="rId38" Type="http://schemas.openxmlformats.org/officeDocument/2006/relationships/image" Target="../media/image56.png"/><Relationship Id="rId46" Type="http://schemas.openxmlformats.org/officeDocument/2006/relationships/image" Target="../media/image60.png"/><Relationship Id="rId2" Type="http://schemas.openxmlformats.org/officeDocument/2006/relationships/notesSlide" Target="../notesSlides/notesSlide15.xml"/><Relationship Id="rId29" Type="http://schemas.openxmlformats.org/officeDocument/2006/relationships/image" Target="../media/image51.png"/><Relationship Id="rId41" Type="http://schemas.openxmlformats.org/officeDocument/2006/relationships/customXml" Target="../ink/ink26.xml"/><Relationship Id="rId1" Type="http://schemas.openxmlformats.org/officeDocument/2006/relationships/slideLayout" Target="../slideLayouts/slideLayout3.xml"/><Relationship Id="rId6" Type="http://schemas.openxmlformats.org/officeDocument/2006/relationships/customXml" Target="../ink/ink18.xml"/><Relationship Id="rId32" Type="http://schemas.openxmlformats.org/officeDocument/2006/relationships/customXml" Target="../ink/ink22.xml"/><Relationship Id="rId37" Type="http://schemas.openxmlformats.org/officeDocument/2006/relationships/customXml" Target="../ink/ink24.xml"/><Relationship Id="rId40" Type="http://schemas.openxmlformats.org/officeDocument/2006/relationships/image" Target="../media/image57.png"/><Relationship Id="rId45" Type="http://schemas.openxmlformats.org/officeDocument/2006/relationships/customXml" Target="../ink/ink28.xml"/><Relationship Id="rId5" Type="http://schemas.openxmlformats.org/officeDocument/2006/relationships/image" Target="../media/image39.png"/><Relationship Id="rId28" Type="http://schemas.openxmlformats.org/officeDocument/2006/relationships/customXml" Target="../ink/ink20.xml"/><Relationship Id="rId36" Type="http://schemas.openxmlformats.org/officeDocument/2006/relationships/image" Target="../media/image55.png"/><Relationship Id="rId31" Type="http://schemas.openxmlformats.org/officeDocument/2006/relationships/image" Target="../media/image52.png"/><Relationship Id="rId44" Type="http://schemas.openxmlformats.org/officeDocument/2006/relationships/image" Target="../media/image59.png"/><Relationship Id="rId4" Type="http://schemas.openxmlformats.org/officeDocument/2006/relationships/image" Target="../media/image38.png"/><Relationship Id="rId27" Type="http://schemas.openxmlformats.org/officeDocument/2006/relationships/image" Target="../media/image50.png"/><Relationship Id="rId30" Type="http://schemas.openxmlformats.org/officeDocument/2006/relationships/customXml" Target="../ink/ink21.xml"/><Relationship Id="rId35" Type="http://schemas.openxmlformats.org/officeDocument/2006/relationships/customXml" Target="../ink/ink23.xml"/><Relationship Id="rId43" Type="http://schemas.openxmlformats.org/officeDocument/2006/relationships/customXml" Target="../ink/ink2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link.springer.com/chapter/10.1007/978-3-031-33374-3_24"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hyperlink" Target="https://nni.readthedocs.io/en/latest/tutorials/darts.html" TargetMode="External"/><Relationship Id="rId4" Type="http://schemas.openxmlformats.org/officeDocument/2006/relationships/hyperlink" Target="https://github.com/xiangning-chen/DrNAS/tree/master/DARTS-space"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67.tif"/><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customXml" Target="../ink/ink29.xml"/><Relationship Id="rId11" Type="http://schemas.openxmlformats.org/officeDocument/2006/relationships/image" Target="../media/image79.png"/><Relationship Id="rId5" Type="http://schemas.openxmlformats.org/officeDocument/2006/relationships/image" Target="../media/image78.png"/><Relationship Id="rId10" Type="http://schemas.openxmlformats.org/officeDocument/2006/relationships/customXml" Target="../ink/ink31.xml"/><Relationship Id="rId4" Type="http://schemas.openxmlformats.org/officeDocument/2006/relationships/image" Target="../media/image68.png"/><Relationship Id="rId9" Type="http://schemas.openxmlformats.org/officeDocument/2006/relationships/customXml" Target="../ink/ink30.xml"/></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71.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11.png"/><Relationship Id="rId18" Type="http://schemas.openxmlformats.org/officeDocument/2006/relationships/customXml" Target="../ink/ink7.xml"/><Relationship Id="rId3" Type="http://schemas.openxmlformats.org/officeDocument/2006/relationships/image" Target="../media/image5.png"/><Relationship Id="rId7" Type="http://schemas.openxmlformats.org/officeDocument/2006/relationships/image" Target="../media/image8.png"/><Relationship Id="rId12" Type="http://schemas.openxmlformats.org/officeDocument/2006/relationships/customXml" Target="../ink/ink4.xml"/><Relationship Id="rId17" Type="http://schemas.openxmlformats.org/officeDocument/2006/relationships/image" Target="../media/image13.png"/><Relationship Id="rId2" Type="http://schemas.openxmlformats.org/officeDocument/2006/relationships/notesSlide" Target="../notesSlides/notesSlide7.xml"/><Relationship Id="rId16" Type="http://schemas.openxmlformats.org/officeDocument/2006/relationships/customXml" Target="../ink/ink6.xml"/><Relationship Id="rId1" Type="http://schemas.openxmlformats.org/officeDocument/2006/relationships/slideLayout" Target="../slideLayouts/slideLayout3.xml"/><Relationship Id="rId6" Type="http://schemas.openxmlformats.org/officeDocument/2006/relationships/customXml" Target="../ink/ink1.xml"/><Relationship Id="rId11" Type="http://schemas.openxmlformats.org/officeDocument/2006/relationships/image" Target="../media/image10.png"/><Relationship Id="rId5" Type="http://schemas.openxmlformats.org/officeDocument/2006/relationships/image" Target="../media/image7.png"/><Relationship Id="rId15" Type="http://schemas.openxmlformats.org/officeDocument/2006/relationships/image" Target="../media/image12.png"/><Relationship Id="rId10" Type="http://schemas.openxmlformats.org/officeDocument/2006/relationships/customXml" Target="../ink/ink3.xml"/><Relationship Id="rId19" Type="http://schemas.openxmlformats.org/officeDocument/2006/relationships/image" Target="../media/image14.png"/><Relationship Id="rId4" Type="http://schemas.openxmlformats.org/officeDocument/2006/relationships/image" Target="../media/image6.png"/><Relationship Id="rId9" Type="http://schemas.openxmlformats.org/officeDocument/2006/relationships/image" Target="../media/image9.png"/><Relationship Id="rId14" Type="http://schemas.openxmlformats.org/officeDocument/2006/relationships/customXml" Target="../ink/ink5.xml"/></Relationships>
</file>

<file path=ppt/slides/_rels/slide8.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customXml" Target="../ink/ink8.xml"/><Relationship Id="rId5" Type="http://schemas.openxmlformats.org/officeDocument/2006/relationships/image" Target="../media/image90.png"/><Relationship Id="rId4" Type="http://schemas.openxmlformats.org/officeDocument/2006/relationships/image" Target="../media/image16.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
          <p:cNvSpPr txBox="1">
            <a:spLocks noGrp="1"/>
          </p:cNvSpPr>
          <p:nvPr>
            <p:ph type="ctrTitle"/>
          </p:nvPr>
        </p:nvSpPr>
        <p:spPr>
          <a:xfrm>
            <a:off x="652461" y="819493"/>
            <a:ext cx="10887000" cy="2070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100"/>
              <a:buFont typeface="Arial"/>
              <a:buNone/>
            </a:pPr>
            <a:r>
              <a:rPr lang="en-US" sz="3300" dirty="0">
                <a:latin typeface="Playfair Display SemiBold"/>
                <a:ea typeface="Playfair Display SemiBold"/>
                <a:cs typeface="Playfair Display SemiBold"/>
                <a:sym typeface="Playfair Display SemiBold"/>
              </a:rPr>
              <a:t>Small Temperature is All You Need for Differentiable Architecture Search</a:t>
            </a:r>
            <a:endParaRPr sz="3300" dirty="0">
              <a:latin typeface="Playfair Display SemiBold"/>
              <a:ea typeface="Playfair Display SemiBold"/>
              <a:cs typeface="Playfair Display SemiBold"/>
              <a:sym typeface="Playfair Display SemiBold"/>
            </a:endParaRPr>
          </a:p>
        </p:txBody>
      </p:sp>
      <p:sp>
        <p:nvSpPr>
          <p:cNvPr id="87" name="Google Shape;87;p1"/>
          <p:cNvSpPr txBox="1">
            <a:spLocks noGrp="1"/>
          </p:cNvSpPr>
          <p:nvPr>
            <p:ph type="subTitle" idx="1"/>
          </p:nvPr>
        </p:nvSpPr>
        <p:spPr>
          <a:xfrm>
            <a:off x="2286001" y="3112341"/>
            <a:ext cx="7424737" cy="3107571"/>
          </a:xfrm>
          <a:prstGeom prst="rect">
            <a:avLst/>
          </a:prstGeom>
          <a:noFill/>
          <a:ln>
            <a:noFill/>
          </a:ln>
        </p:spPr>
        <p:txBody>
          <a:bodyPr spcFirstLastPara="1" wrap="square" lIns="91425" tIns="45700" rIns="91425" bIns="45700" anchor="t" anchorCtr="0">
            <a:noAutofit/>
          </a:bodyPr>
          <a:lstStyle/>
          <a:p>
            <a:pPr marL="228600" marR="0" lvl="0" indent="-228600" algn="ctr" rtl="0">
              <a:lnSpc>
                <a:spcPct val="100000"/>
              </a:lnSpc>
              <a:spcBef>
                <a:spcPts val="640"/>
              </a:spcBef>
              <a:spcAft>
                <a:spcPts val="0"/>
              </a:spcAft>
              <a:buClr>
                <a:srgbClr val="888888"/>
              </a:buClr>
              <a:buSzPts val="3200"/>
              <a:buFont typeface="Spectral"/>
              <a:buNone/>
            </a:pPr>
            <a:endParaRPr sz="2200" dirty="0">
              <a:latin typeface="Playfair Display"/>
              <a:ea typeface="Playfair Display"/>
              <a:cs typeface="Playfair Display"/>
              <a:sym typeface="Playfair Display"/>
            </a:endParaRPr>
          </a:p>
          <a:p>
            <a:pPr marL="0" marR="0" lvl="0" indent="0" algn="l" rtl="0">
              <a:lnSpc>
                <a:spcPct val="100000"/>
              </a:lnSpc>
              <a:spcBef>
                <a:spcPts val="640"/>
              </a:spcBef>
              <a:spcAft>
                <a:spcPts val="0"/>
              </a:spcAft>
              <a:buClr>
                <a:srgbClr val="888888"/>
              </a:buClr>
              <a:buSzPts val="3200"/>
              <a:buFont typeface="Spectral"/>
              <a:buNone/>
            </a:pPr>
            <a:endParaRPr sz="2200" dirty="0">
              <a:latin typeface="Playfair Display"/>
              <a:ea typeface="Playfair Display"/>
              <a:cs typeface="Playfair Display"/>
              <a:sym typeface="Playfair Display"/>
            </a:endParaRPr>
          </a:p>
          <a:p>
            <a:pPr marL="228600" marR="0" lvl="0" indent="-228600" algn="ctr" rtl="0">
              <a:lnSpc>
                <a:spcPct val="100000"/>
              </a:lnSpc>
              <a:spcBef>
                <a:spcPts val="640"/>
              </a:spcBef>
              <a:spcAft>
                <a:spcPts val="0"/>
              </a:spcAft>
              <a:buClr>
                <a:srgbClr val="888888"/>
              </a:buClr>
              <a:buSzPts val="3200"/>
              <a:buFont typeface="Spectral"/>
              <a:buNone/>
            </a:pPr>
            <a:r>
              <a:rPr lang="en-US" sz="1900" i="1" dirty="0">
                <a:latin typeface="Playfair Display"/>
                <a:ea typeface="Playfair Display"/>
                <a:cs typeface="Playfair Display"/>
                <a:sym typeface="Playfair Display"/>
              </a:rPr>
              <a:t>Prepared by</a:t>
            </a:r>
            <a:r>
              <a:rPr lang="en-US" sz="1900" dirty="0">
                <a:latin typeface="Playfair Display"/>
                <a:ea typeface="Playfair Display"/>
                <a:cs typeface="Playfair Display"/>
                <a:sym typeface="Playfair Display"/>
              </a:rPr>
              <a:t> </a:t>
            </a:r>
            <a:r>
              <a:rPr lang="en-US" sz="1600" dirty="0" err="1">
                <a:latin typeface="Playfair Display Medium"/>
                <a:ea typeface="Playfair Display Medium"/>
                <a:cs typeface="Playfair Display Medium"/>
                <a:sym typeface="Playfair Display Medium"/>
              </a:rPr>
              <a:t>Jie</a:t>
            </a:r>
            <a:r>
              <a:rPr lang="en-US" sz="1600" dirty="0">
                <a:latin typeface="Playfair Display Medium"/>
                <a:ea typeface="Playfair Display Medium"/>
                <a:cs typeface="Playfair Display Medium"/>
                <a:sym typeface="Playfair Display Medium"/>
              </a:rPr>
              <a:t> Yong Shin</a:t>
            </a:r>
            <a:endParaRPr sz="1600" dirty="0">
              <a:latin typeface="Playfair Display Medium"/>
              <a:ea typeface="Playfair Display Medium"/>
              <a:cs typeface="Playfair Display Medium"/>
              <a:sym typeface="Playfair Display Medium"/>
            </a:endParaRPr>
          </a:p>
          <a:p>
            <a:pPr marL="228600" marR="0" lvl="0" indent="-228600" algn="ctr" rtl="0">
              <a:lnSpc>
                <a:spcPct val="100000"/>
              </a:lnSpc>
              <a:spcBef>
                <a:spcPts val="640"/>
              </a:spcBef>
              <a:spcAft>
                <a:spcPts val="0"/>
              </a:spcAft>
              <a:buClr>
                <a:srgbClr val="888888"/>
              </a:buClr>
              <a:buSzPts val="3200"/>
              <a:buFont typeface="Spectral"/>
              <a:buNone/>
            </a:pPr>
            <a:r>
              <a:rPr lang="en-US" sz="1600" dirty="0">
                <a:latin typeface="Playfair Display Medium"/>
                <a:ea typeface="Playfair Display Medium"/>
                <a:cs typeface="Playfair Display Medium"/>
                <a:sym typeface="Playfair Display Medium"/>
              </a:rPr>
              <a:t>Advisor: Kang </a:t>
            </a:r>
            <a:r>
              <a:rPr lang="en-US" sz="1600" dirty="0" err="1">
                <a:latin typeface="Playfair Display Medium"/>
                <a:ea typeface="Playfair Display Medium"/>
                <a:cs typeface="Playfair Display Medium"/>
                <a:sym typeface="Playfair Display Medium"/>
              </a:rPr>
              <a:t>Dae</a:t>
            </a:r>
            <a:r>
              <a:rPr lang="en-US" sz="1600" dirty="0">
                <a:latin typeface="Playfair Display Medium"/>
                <a:ea typeface="Playfair Display Medium"/>
                <a:cs typeface="Playfair Display Medium"/>
                <a:sym typeface="Playfair Display Medium"/>
              </a:rPr>
              <a:t>-Ki</a:t>
            </a:r>
            <a:endParaRPr sz="1600" dirty="0">
              <a:latin typeface="Playfair Display Medium"/>
              <a:ea typeface="Playfair Display Medium"/>
              <a:cs typeface="Playfair Display Medium"/>
              <a:sym typeface="Playfair Display Medium"/>
            </a:endParaRPr>
          </a:p>
          <a:p>
            <a:pPr marL="228600" marR="0" lvl="0" indent="-228600" algn="ctr" rtl="0">
              <a:lnSpc>
                <a:spcPct val="100000"/>
              </a:lnSpc>
              <a:spcBef>
                <a:spcPts val="640"/>
              </a:spcBef>
              <a:spcAft>
                <a:spcPts val="0"/>
              </a:spcAft>
              <a:buClr>
                <a:srgbClr val="888888"/>
              </a:buClr>
              <a:buSzPts val="3200"/>
              <a:buFont typeface="Spectral"/>
              <a:buNone/>
            </a:pPr>
            <a:r>
              <a:rPr lang="en-US" sz="1500" dirty="0">
                <a:latin typeface="Playfair Display"/>
                <a:ea typeface="Playfair Display"/>
                <a:cs typeface="Playfair Display"/>
                <a:sym typeface="Playfair Display"/>
              </a:rPr>
              <a:t>12</a:t>
            </a:r>
            <a:r>
              <a:rPr lang="en-US" sz="1500" baseline="30000" dirty="0">
                <a:latin typeface="Playfair Display"/>
                <a:ea typeface="Playfair Display"/>
                <a:cs typeface="Playfair Display"/>
                <a:sym typeface="Playfair Display"/>
              </a:rPr>
              <a:t>th</a:t>
            </a:r>
            <a:r>
              <a:rPr lang="en-US" sz="1500" dirty="0">
                <a:latin typeface="Playfair Display"/>
                <a:ea typeface="Playfair Display"/>
                <a:cs typeface="Playfair Display"/>
                <a:sym typeface="Playfair Display"/>
              </a:rPr>
              <a:t> July 2023</a:t>
            </a:r>
            <a:endParaRPr sz="1500" dirty="0">
              <a:latin typeface="Playfair Display"/>
              <a:ea typeface="Playfair Display"/>
              <a:cs typeface="Playfair Display"/>
              <a:sym typeface="Playfair Display"/>
            </a:endParaRPr>
          </a:p>
          <a:p>
            <a:pPr marL="228600" marR="0" lvl="0" indent="-228600" algn="ctr" rtl="0">
              <a:lnSpc>
                <a:spcPct val="100000"/>
              </a:lnSpc>
              <a:spcBef>
                <a:spcPts val="640"/>
              </a:spcBef>
              <a:spcAft>
                <a:spcPts val="0"/>
              </a:spcAft>
              <a:buClr>
                <a:srgbClr val="888888"/>
              </a:buClr>
              <a:buSzPts val="3200"/>
              <a:buFont typeface="Spectral"/>
              <a:buNone/>
            </a:pPr>
            <a:endParaRPr sz="2600" dirty="0">
              <a:latin typeface="Playfair Display"/>
              <a:ea typeface="Playfair Display"/>
              <a:cs typeface="Playfair Display"/>
              <a:sym typeface="Playfair Display"/>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0" y="685800"/>
            <a:ext cx="12192000" cy="666900"/>
          </a:xfrm>
          <a:prstGeom prst="rect">
            <a:avLst/>
          </a:prstGeom>
          <a:noFill/>
          <a:ln>
            <a:noFill/>
          </a:ln>
        </p:spPr>
        <p:txBody>
          <a:bodyPr spcFirstLastPara="1" wrap="square" lIns="91425" tIns="45700" rIns="91425" bIns="45700" anchor="ctr" anchorCtr="0">
            <a:noAutofit/>
          </a:bodyPr>
          <a:lstStyle/>
          <a:p>
            <a:pPr lvl="0">
              <a:buClr>
                <a:schemeClr val="dk1"/>
              </a:buClr>
              <a:buSzPts val="4400"/>
            </a:pPr>
            <a:r>
              <a:rPr lang="en-US" altLang="ko-KR" sz="2800" dirty="0"/>
              <a:t>Exponential Temperature Schedule</a:t>
            </a:r>
            <a:endParaRPr lang="en-US" sz="2800" dirty="0">
              <a:latin typeface="Playfair Display Medium"/>
              <a:ea typeface="Playfair Display Medium"/>
              <a:cs typeface="Playfair Display Medium"/>
              <a:sym typeface="Playfair Display Medium"/>
            </a:endParaRPr>
          </a:p>
        </p:txBody>
      </p:sp>
      <p:sp>
        <p:nvSpPr>
          <p:cNvPr id="107" name="Google Shape;107;p4"/>
          <p:cNvSpPr txBox="1">
            <a:spLocks noGrp="1"/>
          </p:cNvSpPr>
          <p:nvPr>
            <p:ph type="sldNum" idx="12"/>
          </p:nvPr>
        </p:nvSpPr>
        <p:spPr>
          <a:xfrm>
            <a:off x="9296400" y="6482090"/>
            <a:ext cx="2743200" cy="261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10</a:t>
            </a:fld>
            <a:endParaRPr/>
          </a:p>
        </p:txBody>
      </p:sp>
      <p:grpSp>
        <p:nvGrpSpPr>
          <p:cNvPr id="7" name="그룹 6">
            <a:extLst>
              <a:ext uri="{FF2B5EF4-FFF2-40B4-BE49-F238E27FC236}">
                <a16:creationId xmlns:a16="http://schemas.microsoft.com/office/drawing/2014/main" id="{BEB1B447-0351-4F71-AA6E-FA32AA8C4861}"/>
              </a:ext>
            </a:extLst>
          </p:cNvPr>
          <p:cNvGrpSpPr/>
          <p:nvPr/>
        </p:nvGrpSpPr>
        <p:grpSpPr>
          <a:xfrm>
            <a:off x="1447049" y="3803846"/>
            <a:ext cx="8575492" cy="2171653"/>
            <a:chOff x="720908" y="1535775"/>
            <a:chExt cx="8575492" cy="2171653"/>
          </a:xfrm>
        </p:grpSpPr>
        <p:pic>
          <p:nvPicPr>
            <p:cNvPr id="2" name="그림 1">
              <a:extLst>
                <a:ext uri="{FF2B5EF4-FFF2-40B4-BE49-F238E27FC236}">
                  <a16:creationId xmlns:a16="http://schemas.microsoft.com/office/drawing/2014/main" id="{16DD8F2F-815D-471C-A505-BCE450757E47}"/>
                </a:ext>
              </a:extLst>
            </p:cNvPr>
            <p:cNvPicPr>
              <a:picLocks noChangeAspect="1"/>
            </p:cNvPicPr>
            <p:nvPr/>
          </p:nvPicPr>
          <p:blipFill>
            <a:blip r:embed="rId3"/>
            <a:stretch>
              <a:fillRect/>
            </a:stretch>
          </p:blipFill>
          <p:spPr>
            <a:xfrm>
              <a:off x="1584296" y="1535775"/>
              <a:ext cx="6420746" cy="1352739"/>
            </a:xfrm>
            <a:prstGeom prst="rect">
              <a:avLst/>
            </a:prstGeom>
          </p:spPr>
        </p:pic>
        <p:pic>
          <p:nvPicPr>
            <p:cNvPr id="3" name="그림 2">
              <a:extLst>
                <a:ext uri="{FF2B5EF4-FFF2-40B4-BE49-F238E27FC236}">
                  <a16:creationId xmlns:a16="http://schemas.microsoft.com/office/drawing/2014/main" id="{DAB6F25B-B5AD-425C-8119-D184C75193BB}"/>
                </a:ext>
              </a:extLst>
            </p:cNvPr>
            <p:cNvPicPr>
              <a:picLocks noChangeAspect="1"/>
            </p:cNvPicPr>
            <p:nvPr/>
          </p:nvPicPr>
          <p:blipFill>
            <a:blip r:embed="rId4"/>
            <a:stretch>
              <a:fillRect/>
            </a:stretch>
          </p:blipFill>
          <p:spPr>
            <a:xfrm>
              <a:off x="2695484" y="2964374"/>
              <a:ext cx="2991267" cy="743054"/>
            </a:xfrm>
            <a:prstGeom prst="rect">
              <a:avLst/>
            </a:prstGeom>
          </p:spPr>
        </p:pic>
        <p:pic>
          <p:nvPicPr>
            <p:cNvPr id="4" name="그림 3">
              <a:extLst>
                <a:ext uri="{FF2B5EF4-FFF2-40B4-BE49-F238E27FC236}">
                  <a16:creationId xmlns:a16="http://schemas.microsoft.com/office/drawing/2014/main" id="{0A4591E8-3B98-4B9D-9C2D-81A6AB2E14A4}"/>
                </a:ext>
              </a:extLst>
            </p:cNvPr>
            <p:cNvPicPr>
              <a:picLocks noChangeAspect="1"/>
            </p:cNvPicPr>
            <p:nvPr/>
          </p:nvPicPr>
          <p:blipFill>
            <a:blip r:embed="rId5"/>
            <a:stretch>
              <a:fillRect/>
            </a:stretch>
          </p:blipFill>
          <p:spPr>
            <a:xfrm>
              <a:off x="6200343" y="3005350"/>
              <a:ext cx="3096057" cy="647790"/>
            </a:xfrm>
            <a:prstGeom prst="rect">
              <a:avLst/>
            </a:prstGeom>
          </p:spPr>
        </p:pic>
        <p:sp>
          <p:nvSpPr>
            <p:cNvPr id="9" name="TextBox 8">
              <a:extLst>
                <a:ext uri="{FF2B5EF4-FFF2-40B4-BE49-F238E27FC236}">
                  <a16:creationId xmlns:a16="http://schemas.microsoft.com/office/drawing/2014/main" id="{5AEA118C-7A13-4DE6-8227-463C2C923ECA}"/>
                </a:ext>
              </a:extLst>
            </p:cNvPr>
            <p:cNvSpPr txBox="1"/>
            <p:nvPr/>
          </p:nvSpPr>
          <p:spPr>
            <a:xfrm>
              <a:off x="720908" y="1850551"/>
              <a:ext cx="669649" cy="584775"/>
            </a:xfrm>
            <a:prstGeom prst="rect">
              <a:avLst/>
            </a:prstGeom>
            <a:noFill/>
          </p:spPr>
          <p:txBody>
            <a:bodyPr wrap="square" rtlCol="0">
              <a:spAutoFit/>
            </a:bodyPr>
            <a:lstStyle/>
            <a:p>
              <a:r>
                <a:rPr lang="en-US" altLang="ko-KR" sz="3200" dirty="0"/>
                <a:t>(1)</a:t>
              </a:r>
            </a:p>
          </p:txBody>
        </p:sp>
        <p:sp>
          <p:nvSpPr>
            <p:cNvPr id="11" name="TextBox 10">
              <a:extLst>
                <a:ext uri="{FF2B5EF4-FFF2-40B4-BE49-F238E27FC236}">
                  <a16:creationId xmlns:a16="http://schemas.microsoft.com/office/drawing/2014/main" id="{DE8629EF-EE2B-4F0B-87A5-3BFE7E53AFA3}"/>
                </a:ext>
              </a:extLst>
            </p:cNvPr>
            <p:cNvSpPr txBox="1"/>
            <p:nvPr/>
          </p:nvSpPr>
          <p:spPr>
            <a:xfrm>
              <a:off x="1746854" y="3016026"/>
              <a:ext cx="948630" cy="523220"/>
            </a:xfrm>
            <a:prstGeom prst="rect">
              <a:avLst/>
            </a:prstGeom>
            <a:noFill/>
          </p:spPr>
          <p:txBody>
            <a:bodyPr wrap="square" rtlCol="0">
              <a:spAutoFit/>
            </a:bodyPr>
            <a:lstStyle/>
            <a:p>
              <a:r>
                <a:rPr lang="en-US" altLang="ko-KR" sz="2800" dirty="0"/>
                <a:t>i.e.)</a:t>
              </a:r>
            </a:p>
          </p:txBody>
        </p:sp>
        <p:sp>
          <p:nvSpPr>
            <p:cNvPr id="12" name="TextBox 11">
              <a:extLst>
                <a:ext uri="{FF2B5EF4-FFF2-40B4-BE49-F238E27FC236}">
                  <a16:creationId xmlns:a16="http://schemas.microsoft.com/office/drawing/2014/main" id="{05E39A46-D520-4FA7-9F01-A9693E193DA0}"/>
                </a:ext>
              </a:extLst>
            </p:cNvPr>
            <p:cNvSpPr txBox="1"/>
            <p:nvPr/>
          </p:nvSpPr>
          <p:spPr>
            <a:xfrm>
              <a:off x="5742517" y="3068365"/>
              <a:ext cx="669649" cy="584775"/>
            </a:xfrm>
            <a:prstGeom prst="rect">
              <a:avLst/>
            </a:prstGeom>
            <a:noFill/>
          </p:spPr>
          <p:txBody>
            <a:bodyPr wrap="square" rtlCol="0">
              <a:spAutoFit/>
            </a:bodyPr>
            <a:lstStyle/>
            <a:p>
              <a:r>
                <a:rPr lang="en-US" altLang="ko-KR" sz="3200" dirty="0"/>
                <a:t>,</a:t>
              </a:r>
            </a:p>
          </p:txBody>
        </p:sp>
      </p:grpSp>
      <mc:AlternateContent xmlns:mc="http://schemas.openxmlformats.org/markup-compatibility/2006" xmlns:a14="http://schemas.microsoft.com/office/drawing/2010/main">
        <mc:Choice Requires="a14">
          <p:sp>
            <p:nvSpPr>
              <p:cNvPr id="17" name="Google Shape;106;p4">
                <a:extLst>
                  <a:ext uri="{FF2B5EF4-FFF2-40B4-BE49-F238E27FC236}">
                    <a16:creationId xmlns:a16="http://schemas.microsoft.com/office/drawing/2014/main" id="{C13B5165-064B-468E-86B0-C21CC8FB432E}"/>
                  </a:ext>
                </a:extLst>
              </p:cNvPr>
              <p:cNvSpPr txBox="1">
                <a:spLocks noGrp="1"/>
              </p:cNvSpPr>
              <p:nvPr>
                <p:ph type="body" idx="1"/>
              </p:nvPr>
            </p:nvSpPr>
            <p:spPr>
              <a:xfrm>
                <a:off x="419100" y="1369462"/>
                <a:ext cx="11620500" cy="2434383"/>
              </a:xfrm>
              <a:prstGeom prst="rect">
                <a:avLst/>
              </a:prstGeom>
              <a:noFill/>
              <a:ln>
                <a:noFill/>
              </a:ln>
            </p:spPr>
            <p:txBody>
              <a:bodyPr spcFirstLastPara="1" wrap="square" lIns="91425" tIns="45700" rIns="91425" bIns="45700" anchor="t" anchorCtr="0">
                <a:noAutofit/>
              </a:bodyPr>
              <a:lstStyle/>
              <a:p>
                <a:pPr indent="-368300">
                  <a:buSzPts val="2200"/>
                  <a:buFont typeface="Arial" panose="020B0604020202020204" pitchFamily="34" charset="0"/>
                  <a:buChar char="•"/>
                </a:pPr>
                <a:r>
                  <a:rPr lang="en-US" sz="2400" dirty="0"/>
                  <a:t>Author designed the scheduling method with the whole </a:t>
                </a:r>
                <a14:m>
                  <m:oMath xmlns:m="http://schemas.openxmlformats.org/officeDocument/2006/math">
                    <m:sSup>
                      <m:sSupPr>
                        <m:ctrlPr>
                          <a:rPr lang="en-US" altLang="ko-KR" sz="2400" i="1" smtClean="0">
                            <a:latin typeface="Cambria Math" panose="02040503050406030204" pitchFamily="18" charset="0"/>
                          </a:rPr>
                        </m:ctrlPr>
                      </m:sSupPr>
                      <m:e>
                        <m:r>
                          <a:rPr lang="en-US" altLang="ko-KR" sz="2400" i="1">
                            <a:latin typeface="Cambria Math" panose="02040503050406030204" pitchFamily="18" charset="0"/>
                          </a:rPr>
                          <m:t>ⅇ</m:t>
                        </m:r>
                      </m:e>
                      <m:sup>
                        <m:f>
                          <m:fPr>
                            <m:type m:val="lin"/>
                            <m:ctrlPr>
                              <a:rPr lang="en-US" altLang="ko-KR" sz="2400" i="1">
                                <a:latin typeface="Cambria Math" panose="02040503050406030204" pitchFamily="18" charset="0"/>
                              </a:rPr>
                            </m:ctrlPr>
                          </m:fPr>
                          <m:num>
                            <m:r>
                              <a:rPr lang="ko-KR" altLang="en-US" sz="2400" i="1">
                                <a:latin typeface="Cambria Math" panose="02040503050406030204" pitchFamily="18" charset="0"/>
                              </a:rPr>
                              <m:t>𝛼</m:t>
                            </m:r>
                          </m:num>
                          <m:den>
                            <m:r>
                              <a:rPr lang="ko-KR" altLang="en-US" sz="2400" i="1">
                                <a:latin typeface="Cambria Math" panose="02040503050406030204" pitchFamily="18" charset="0"/>
                              </a:rPr>
                              <m:t>𝑡</m:t>
                            </m:r>
                          </m:den>
                        </m:f>
                      </m:sup>
                    </m:sSup>
                  </m:oMath>
                </a14:m>
                <a:r>
                  <a:rPr lang="en-US" sz="2400" dirty="0"/>
                  <a:t> instead of controlling only temperature </a:t>
                </a:r>
                <a14:m>
                  <m:oMath xmlns:m="http://schemas.openxmlformats.org/officeDocument/2006/math">
                    <m:r>
                      <a:rPr lang="en-US" sz="2400" b="0" i="1" smtClean="0">
                        <a:latin typeface="Cambria Math" panose="02040503050406030204" pitchFamily="18" charset="0"/>
                      </a:rPr>
                      <m:t>𝑡</m:t>
                    </m:r>
                  </m:oMath>
                </a14:m>
                <a:r>
                  <a:rPr lang="en-US" sz="2400" dirty="0"/>
                  <a:t>.</a:t>
                </a:r>
              </a:p>
              <a:p>
                <a:pPr indent="-368300">
                  <a:buSzPts val="2200"/>
                  <a:buFont typeface="Arial" panose="020B0604020202020204" pitchFamily="34" charset="0"/>
                  <a:buChar char="•"/>
                </a:pPr>
                <a:r>
                  <a:rPr lang="en-US" sz="2400" dirty="0"/>
                  <a:t>After scheduling, changed </a:t>
                </a:r>
                <a14:m>
                  <m:oMath xmlns:m="http://schemas.openxmlformats.org/officeDocument/2006/math">
                    <m:sSup>
                      <m:sSupPr>
                        <m:ctrlPr>
                          <a:rPr lang="en-US" altLang="ko-KR" sz="2400" i="1" smtClean="0">
                            <a:latin typeface="Cambria Math" panose="02040503050406030204" pitchFamily="18" charset="0"/>
                          </a:rPr>
                        </m:ctrlPr>
                      </m:sSupPr>
                      <m:e>
                        <m:r>
                          <a:rPr lang="en-US" altLang="ko-KR" sz="2400" i="1">
                            <a:latin typeface="Cambria Math" panose="02040503050406030204" pitchFamily="18" charset="0"/>
                          </a:rPr>
                          <m:t>ⅇ</m:t>
                        </m:r>
                      </m:e>
                      <m:sup>
                        <m:f>
                          <m:fPr>
                            <m:type m:val="lin"/>
                            <m:ctrlPr>
                              <a:rPr lang="en-US" altLang="ko-KR" sz="2400" i="1">
                                <a:latin typeface="Cambria Math" panose="02040503050406030204" pitchFamily="18" charset="0"/>
                              </a:rPr>
                            </m:ctrlPr>
                          </m:fPr>
                          <m:num>
                            <m:r>
                              <a:rPr lang="ko-KR" altLang="en-US" sz="2400" i="1">
                                <a:latin typeface="Cambria Math" panose="02040503050406030204" pitchFamily="18" charset="0"/>
                              </a:rPr>
                              <m:t>𝛼</m:t>
                            </m:r>
                          </m:num>
                          <m:den>
                            <m:r>
                              <a:rPr lang="ko-KR" altLang="en-US" sz="2400" i="1">
                                <a:latin typeface="Cambria Math" panose="02040503050406030204" pitchFamily="18" charset="0"/>
                              </a:rPr>
                              <m:t>𝑡</m:t>
                            </m:r>
                          </m:den>
                        </m:f>
                      </m:sup>
                    </m:sSup>
                  </m:oMath>
                </a14:m>
                <a:r>
                  <a:rPr lang="en-US" sz="2400" dirty="0"/>
                  <a:t> into </a:t>
                </a:r>
                <a14:m>
                  <m:oMath xmlns:m="http://schemas.openxmlformats.org/officeDocument/2006/math">
                    <m:f>
                      <m:fPr>
                        <m:ctrlPr>
                          <a:rPr lang="ko-KR" altLang="en-US" sz="2400" i="1">
                            <a:solidFill>
                              <a:srgbClr val="836967"/>
                            </a:solidFill>
                            <a:latin typeface="Cambria Math" panose="02040503050406030204" pitchFamily="18" charset="0"/>
                          </a:rPr>
                        </m:ctrlPr>
                      </m:fPr>
                      <m:num>
                        <m:r>
                          <a:rPr lang="ko-KR" altLang="en-US" sz="2400" i="1">
                            <a:latin typeface="Cambria Math" panose="02040503050406030204" pitchFamily="18" charset="0"/>
                          </a:rPr>
                          <m:t>𝐸</m:t>
                        </m:r>
                        <m:r>
                          <a:rPr lang="en-US" altLang="ko-KR" sz="2400" b="0" i="1" smtClean="0">
                            <a:latin typeface="Cambria Math" panose="02040503050406030204" pitchFamily="18" charset="0"/>
                          </a:rPr>
                          <m:t>(</m:t>
                        </m:r>
                        <m:r>
                          <a:rPr lang="en-US" altLang="ko-KR" sz="2400" b="0" i="1" smtClean="0">
                            <a:latin typeface="Cambria Math" panose="02040503050406030204" pitchFamily="18" charset="0"/>
                          </a:rPr>
                          <m:t>𝛼</m:t>
                        </m:r>
                        <m:r>
                          <a:rPr lang="en-US" altLang="ko-KR" sz="2400" b="0" i="1" smtClean="0">
                            <a:latin typeface="Cambria Math" panose="02040503050406030204" pitchFamily="18" charset="0"/>
                          </a:rPr>
                          <m:t>)</m:t>
                        </m:r>
                      </m:num>
                      <m:den>
                        <m:func>
                          <m:funcPr>
                            <m:ctrlPr>
                              <a:rPr lang="ko-KR" altLang="en-US" sz="2400" i="1">
                                <a:latin typeface="Cambria Math" panose="02040503050406030204" pitchFamily="18" charset="0"/>
                              </a:rPr>
                            </m:ctrlPr>
                          </m:funcPr>
                          <m:fName>
                            <m:r>
                              <m:rPr>
                                <m:sty m:val="p"/>
                              </m:rPr>
                              <a:rPr lang="ko-KR" altLang="en-US" sz="2400">
                                <a:latin typeface="Cambria Math" panose="02040503050406030204" pitchFamily="18" charset="0"/>
                              </a:rPr>
                              <m:t>ln</m:t>
                            </m:r>
                          </m:fName>
                          <m:e>
                            <m:d>
                              <m:dPr>
                                <m:ctrlPr>
                                  <a:rPr lang="ko-KR" altLang="en-US" sz="2400" i="1">
                                    <a:solidFill>
                                      <a:srgbClr val="836967"/>
                                    </a:solidFill>
                                    <a:latin typeface="Cambria Math" panose="02040503050406030204" pitchFamily="18" charset="0"/>
                                  </a:rPr>
                                </m:ctrlPr>
                              </m:dPr>
                              <m:e>
                                <m:sSubSup>
                                  <m:sSubSupPr>
                                    <m:ctrlPr>
                                      <a:rPr lang="ko-KR" altLang="en-US" sz="2400" i="1">
                                        <a:solidFill>
                                          <a:srgbClr val="836967"/>
                                        </a:solidFill>
                                        <a:latin typeface="Cambria Math" panose="02040503050406030204" pitchFamily="18" charset="0"/>
                                      </a:rPr>
                                    </m:ctrlPr>
                                  </m:sSubSupPr>
                                  <m:e>
                                    <m:r>
                                      <a:rPr lang="ko-KR" altLang="en-US" sz="2400" i="1">
                                        <a:latin typeface="Cambria Math" panose="02040503050406030204" pitchFamily="18" charset="0"/>
                                      </a:rPr>
                                      <m:t>𝑡</m:t>
                                    </m:r>
                                  </m:e>
                                  <m:sub>
                                    <m:r>
                                      <a:rPr lang="ko-KR" altLang="en-US" sz="2400" i="1">
                                        <a:latin typeface="Cambria Math" panose="02040503050406030204" pitchFamily="18" charset="0"/>
                                      </a:rPr>
                                      <m:t>𝑛</m:t>
                                    </m:r>
                                  </m:sub>
                                  <m:sup>
                                    <m:r>
                                      <m:rPr>
                                        <m:sty m:val="p"/>
                                      </m:rPr>
                                      <a:rPr lang="ko-KR" altLang="en-US" sz="2400">
                                        <a:latin typeface="Cambria Math" panose="02040503050406030204" pitchFamily="18" charset="0"/>
                                      </a:rPr>
                                      <m:t>exp</m:t>
                                    </m:r>
                                  </m:sup>
                                </m:sSubSup>
                              </m:e>
                            </m:d>
                          </m:e>
                        </m:func>
                      </m:den>
                    </m:f>
                  </m:oMath>
                </a14:m>
                <a:r>
                  <a:rPr lang="en-US" sz="2400" dirty="0"/>
                  <a:t> so that they can use it by just input </a:t>
                </a:r>
                <a14:m>
                  <m:oMath xmlns:m="http://schemas.openxmlformats.org/officeDocument/2006/math">
                    <m:r>
                      <a:rPr lang="en-US" sz="2400" b="0" i="1" smtClean="0">
                        <a:latin typeface="Cambria Math" panose="02040503050406030204" pitchFamily="18" charset="0"/>
                      </a:rPr>
                      <m:t>𝛼</m:t>
                    </m:r>
                  </m:oMath>
                </a14:m>
                <a:r>
                  <a:rPr lang="en-US" sz="2400" dirty="0"/>
                  <a:t>.</a:t>
                </a:r>
              </a:p>
              <a:p>
                <a:pPr indent="-368300">
                  <a:buSzPts val="2200"/>
                  <a:buFont typeface="Arial" panose="020B0604020202020204" pitchFamily="34" charset="0"/>
                  <a:buChar char="•"/>
                </a:pPr>
                <a:r>
                  <a:rPr lang="en-US" sz="2400" dirty="0"/>
                  <a:t>This is possible because they control the gradient directly instead of controlling by loss function.</a:t>
                </a:r>
              </a:p>
            </p:txBody>
          </p:sp>
        </mc:Choice>
        <mc:Fallback xmlns="">
          <p:sp>
            <p:nvSpPr>
              <p:cNvPr id="17" name="Google Shape;106;p4">
                <a:extLst>
                  <a:ext uri="{FF2B5EF4-FFF2-40B4-BE49-F238E27FC236}">
                    <a16:creationId xmlns:a16="http://schemas.microsoft.com/office/drawing/2014/main" id="{C13B5165-064B-468E-86B0-C21CC8FB432E}"/>
                  </a:ext>
                </a:extLst>
              </p:cNvPr>
              <p:cNvSpPr txBox="1">
                <a:spLocks noGrp="1" noRot="1" noChangeAspect="1" noMove="1" noResize="1" noEditPoints="1" noAdjustHandles="1" noChangeArrowheads="1" noChangeShapeType="1" noTextEdit="1"/>
              </p:cNvSpPr>
              <p:nvPr>
                <p:ph type="body" idx="1"/>
              </p:nvPr>
            </p:nvSpPr>
            <p:spPr>
              <a:xfrm>
                <a:off x="419100" y="1369462"/>
                <a:ext cx="11620500" cy="2434383"/>
              </a:xfrm>
              <a:prstGeom prst="rect">
                <a:avLst/>
              </a:prstGeom>
              <a:blipFill>
                <a:blip r:embed="rId6"/>
                <a:stretch>
                  <a:fillRect r="-682" b="-3759"/>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335325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0" y="685800"/>
            <a:ext cx="12192000" cy="666900"/>
          </a:xfrm>
          <a:prstGeom prst="rect">
            <a:avLst/>
          </a:prstGeom>
          <a:noFill/>
          <a:ln>
            <a:noFill/>
          </a:ln>
        </p:spPr>
        <p:txBody>
          <a:bodyPr spcFirstLastPara="1" wrap="square" lIns="91425" tIns="45700" rIns="91425" bIns="45700" anchor="ctr" anchorCtr="0">
            <a:noAutofit/>
          </a:bodyPr>
          <a:lstStyle/>
          <a:p>
            <a:pPr lvl="0">
              <a:buClr>
                <a:schemeClr val="dk1"/>
              </a:buClr>
              <a:buSzPts val="4400"/>
            </a:pPr>
            <a:r>
              <a:rPr lang="en-US" altLang="ko-KR" sz="2800" dirty="0"/>
              <a:t>Exponential Temperature Schedule</a:t>
            </a:r>
            <a:endParaRPr lang="en-US" sz="2800" dirty="0">
              <a:latin typeface="Playfair Display Medium"/>
              <a:ea typeface="Playfair Display Medium"/>
              <a:cs typeface="Playfair Display Medium"/>
              <a:sym typeface="Playfair Display Medium"/>
            </a:endParaRPr>
          </a:p>
        </p:txBody>
      </p:sp>
      <p:sp>
        <p:nvSpPr>
          <p:cNvPr id="107" name="Google Shape;107;p4"/>
          <p:cNvSpPr txBox="1">
            <a:spLocks noGrp="1"/>
          </p:cNvSpPr>
          <p:nvPr>
            <p:ph type="sldNum" idx="12"/>
          </p:nvPr>
        </p:nvSpPr>
        <p:spPr>
          <a:xfrm>
            <a:off x="9296400" y="6482090"/>
            <a:ext cx="2743200" cy="261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11</a:t>
            </a:fld>
            <a:endParaRPr/>
          </a:p>
        </p:txBody>
      </p:sp>
      <p:pic>
        <p:nvPicPr>
          <p:cNvPr id="6" name="그림 5">
            <a:extLst>
              <a:ext uri="{FF2B5EF4-FFF2-40B4-BE49-F238E27FC236}">
                <a16:creationId xmlns:a16="http://schemas.microsoft.com/office/drawing/2014/main" id="{D57153A5-04E4-48CA-99EC-0567AA0E51B1}"/>
              </a:ext>
            </a:extLst>
          </p:cNvPr>
          <p:cNvPicPr>
            <a:picLocks noChangeAspect="1"/>
          </p:cNvPicPr>
          <p:nvPr/>
        </p:nvPicPr>
        <p:blipFill>
          <a:blip r:embed="rId3"/>
          <a:stretch>
            <a:fillRect/>
          </a:stretch>
        </p:blipFill>
        <p:spPr>
          <a:xfrm>
            <a:off x="1235605" y="3611067"/>
            <a:ext cx="9931054" cy="1055961"/>
          </a:xfrm>
          <a:prstGeom prst="rect">
            <a:avLst/>
          </a:prstGeom>
        </p:spPr>
      </p:pic>
      <p:pic>
        <p:nvPicPr>
          <p:cNvPr id="7" name="그림 6">
            <a:extLst>
              <a:ext uri="{FF2B5EF4-FFF2-40B4-BE49-F238E27FC236}">
                <a16:creationId xmlns:a16="http://schemas.microsoft.com/office/drawing/2014/main" id="{089CDBE8-98EA-4449-9D4F-30BB2EF6C489}"/>
              </a:ext>
            </a:extLst>
          </p:cNvPr>
          <p:cNvPicPr>
            <a:picLocks noChangeAspect="1"/>
          </p:cNvPicPr>
          <p:nvPr/>
        </p:nvPicPr>
        <p:blipFill>
          <a:blip r:embed="rId4"/>
          <a:stretch>
            <a:fillRect/>
          </a:stretch>
        </p:blipFill>
        <p:spPr>
          <a:xfrm>
            <a:off x="1274280" y="4922240"/>
            <a:ext cx="7618160" cy="1179139"/>
          </a:xfrm>
          <a:prstGeom prst="rect">
            <a:avLst/>
          </a:prstGeom>
        </p:spPr>
      </p:pic>
      <p:pic>
        <p:nvPicPr>
          <p:cNvPr id="8" name="그림 7">
            <a:extLst>
              <a:ext uri="{FF2B5EF4-FFF2-40B4-BE49-F238E27FC236}">
                <a16:creationId xmlns:a16="http://schemas.microsoft.com/office/drawing/2014/main" id="{0509B215-A438-4FD5-BB55-DF333BA102DA}"/>
              </a:ext>
            </a:extLst>
          </p:cNvPr>
          <p:cNvPicPr>
            <a:picLocks noChangeAspect="1"/>
          </p:cNvPicPr>
          <p:nvPr/>
        </p:nvPicPr>
        <p:blipFill>
          <a:blip r:embed="rId5"/>
          <a:stretch>
            <a:fillRect/>
          </a:stretch>
        </p:blipFill>
        <p:spPr>
          <a:xfrm>
            <a:off x="1397626" y="2836695"/>
            <a:ext cx="4651100" cy="708739"/>
          </a:xfrm>
          <a:prstGeom prst="rect">
            <a:avLst/>
          </a:prstGeom>
        </p:spPr>
      </p:pic>
      <p:pic>
        <p:nvPicPr>
          <p:cNvPr id="9" name="그림 8">
            <a:extLst>
              <a:ext uri="{FF2B5EF4-FFF2-40B4-BE49-F238E27FC236}">
                <a16:creationId xmlns:a16="http://schemas.microsoft.com/office/drawing/2014/main" id="{6AAFE766-6EE5-4378-BB6A-1E8F00CB5B68}"/>
              </a:ext>
            </a:extLst>
          </p:cNvPr>
          <p:cNvPicPr>
            <a:picLocks noChangeAspect="1"/>
          </p:cNvPicPr>
          <p:nvPr/>
        </p:nvPicPr>
        <p:blipFill>
          <a:blip r:embed="rId6"/>
          <a:stretch>
            <a:fillRect/>
          </a:stretch>
        </p:blipFill>
        <p:spPr>
          <a:xfrm>
            <a:off x="1397626" y="1619250"/>
            <a:ext cx="3811524" cy="910875"/>
          </a:xfrm>
          <a:prstGeom prst="rect">
            <a:avLst/>
          </a:prstGeom>
        </p:spPr>
      </p:pic>
      <p:sp>
        <p:nvSpPr>
          <p:cNvPr id="10" name="TextBox 9">
            <a:extLst>
              <a:ext uri="{FF2B5EF4-FFF2-40B4-BE49-F238E27FC236}">
                <a16:creationId xmlns:a16="http://schemas.microsoft.com/office/drawing/2014/main" id="{6F5C403E-1F74-4998-8C98-EB815DB20D99}"/>
              </a:ext>
            </a:extLst>
          </p:cNvPr>
          <p:cNvSpPr txBox="1"/>
          <p:nvPr/>
        </p:nvSpPr>
        <p:spPr>
          <a:xfrm>
            <a:off x="257447" y="1781524"/>
            <a:ext cx="669649" cy="584775"/>
          </a:xfrm>
          <a:prstGeom prst="rect">
            <a:avLst/>
          </a:prstGeom>
          <a:noFill/>
        </p:spPr>
        <p:txBody>
          <a:bodyPr wrap="square" rtlCol="0">
            <a:spAutoFit/>
          </a:bodyPr>
          <a:lstStyle/>
          <a:p>
            <a:r>
              <a:rPr lang="en-US" altLang="ko-KR" sz="3200" dirty="0"/>
              <a:t>(2)</a:t>
            </a:r>
          </a:p>
        </p:txBody>
      </p:sp>
      <p:sp>
        <p:nvSpPr>
          <p:cNvPr id="11" name="TextBox 10">
            <a:extLst>
              <a:ext uri="{FF2B5EF4-FFF2-40B4-BE49-F238E27FC236}">
                <a16:creationId xmlns:a16="http://schemas.microsoft.com/office/drawing/2014/main" id="{438A6303-9045-4DC6-A08C-FB98C09C519B}"/>
              </a:ext>
            </a:extLst>
          </p:cNvPr>
          <p:cNvSpPr txBox="1"/>
          <p:nvPr/>
        </p:nvSpPr>
        <p:spPr>
          <a:xfrm>
            <a:off x="257446" y="2857105"/>
            <a:ext cx="669649" cy="584775"/>
          </a:xfrm>
          <a:prstGeom prst="rect">
            <a:avLst/>
          </a:prstGeom>
          <a:noFill/>
        </p:spPr>
        <p:txBody>
          <a:bodyPr wrap="square" rtlCol="0">
            <a:spAutoFit/>
          </a:bodyPr>
          <a:lstStyle/>
          <a:p>
            <a:r>
              <a:rPr lang="en-US" altLang="ko-KR" sz="3200" dirty="0"/>
              <a:t>(3)</a:t>
            </a:r>
          </a:p>
        </p:txBody>
      </p:sp>
      <p:sp>
        <p:nvSpPr>
          <p:cNvPr id="12" name="TextBox 11">
            <a:extLst>
              <a:ext uri="{FF2B5EF4-FFF2-40B4-BE49-F238E27FC236}">
                <a16:creationId xmlns:a16="http://schemas.microsoft.com/office/drawing/2014/main" id="{F4F81614-6D79-4A76-A577-5D128BDE0A1F}"/>
              </a:ext>
            </a:extLst>
          </p:cNvPr>
          <p:cNvSpPr txBox="1"/>
          <p:nvPr/>
        </p:nvSpPr>
        <p:spPr>
          <a:xfrm>
            <a:off x="257445" y="3846659"/>
            <a:ext cx="669649" cy="584775"/>
          </a:xfrm>
          <a:prstGeom prst="rect">
            <a:avLst/>
          </a:prstGeom>
          <a:noFill/>
        </p:spPr>
        <p:txBody>
          <a:bodyPr wrap="square" rtlCol="0">
            <a:spAutoFit/>
          </a:bodyPr>
          <a:lstStyle/>
          <a:p>
            <a:r>
              <a:rPr lang="en-US" altLang="ko-KR" sz="3200" dirty="0"/>
              <a:t>(4)</a:t>
            </a:r>
          </a:p>
        </p:txBody>
      </p:sp>
      <p:sp>
        <p:nvSpPr>
          <p:cNvPr id="13" name="TextBox 12">
            <a:extLst>
              <a:ext uri="{FF2B5EF4-FFF2-40B4-BE49-F238E27FC236}">
                <a16:creationId xmlns:a16="http://schemas.microsoft.com/office/drawing/2014/main" id="{DA127FA7-B172-471F-A08C-FB51D298BEE8}"/>
              </a:ext>
            </a:extLst>
          </p:cNvPr>
          <p:cNvSpPr txBox="1"/>
          <p:nvPr/>
        </p:nvSpPr>
        <p:spPr>
          <a:xfrm>
            <a:off x="308793" y="5219421"/>
            <a:ext cx="669649" cy="584775"/>
          </a:xfrm>
          <a:prstGeom prst="rect">
            <a:avLst/>
          </a:prstGeom>
          <a:noFill/>
        </p:spPr>
        <p:txBody>
          <a:bodyPr wrap="square" rtlCol="0">
            <a:spAutoFit/>
          </a:bodyPr>
          <a:lstStyle/>
          <a:p>
            <a:r>
              <a:rPr lang="en-US" altLang="ko-KR" sz="3200" dirty="0"/>
              <a:t>(5)</a:t>
            </a:r>
          </a:p>
        </p:txBody>
      </p:sp>
      <p:sp>
        <p:nvSpPr>
          <p:cNvPr id="2" name="TextBox 1">
            <a:extLst>
              <a:ext uri="{FF2B5EF4-FFF2-40B4-BE49-F238E27FC236}">
                <a16:creationId xmlns:a16="http://schemas.microsoft.com/office/drawing/2014/main" id="{605C6C80-D0C0-4636-A48D-F3083DB1A5B2}"/>
              </a:ext>
            </a:extLst>
          </p:cNvPr>
          <p:cNvSpPr txBox="1"/>
          <p:nvPr/>
        </p:nvSpPr>
        <p:spPr>
          <a:xfrm>
            <a:off x="1404600" y="4510928"/>
            <a:ext cx="2907674" cy="338554"/>
          </a:xfrm>
          <a:prstGeom prst="rect">
            <a:avLst/>
          </a:prstGeom>
          <a:noFill/>
        </p:spPr>
        <p:txBody>
          <a:bodyPr wrap="square" rtlCol="0">
            <a:spAutoFit/>
          </a:bodyPr>
          <a:lstStyle/>
          <a:p>
            <a:r>
              <a:rPr lang="en-US" altLang="ko-KR" sz="1600" b="1" i="1" dirty="0">
                <a:solidFill>
                  <a:schemeClr val="bg1">
                    <a:lumMod val="50000"/>
                  </a:schemeClr>
                </a:solidFill>
                <a:latin typeface="Playfair Display" panose="00000500000000000000" pitchFamily="2" charset="0"/>
              </a:rPr>
              <a:t>Arithmetic sequence</a:t>
            </a:r>
            <a:endParaRPr lang="ko-KR" altLang="en-US" sz="1600" b="1" i="1" dirty="0">
              <a:solidFill>
                <a:schemeClr val="bg1">
                  <a:lumMod val="50000"/>
                </a:schemeClr>
              </a:solidFill>
              <a:latin typeface="Playfair Display" panose="00000500000000000000" pitchFamily="2" charset="0"/>
            </a:endParaRPr>
          </a:p>
        </p:txBody>
      </p:sp>
      <p:grpSp>
        <p:nvGrpSpPr>
          <p:cNvPr id="25" name="그룹 24">
            <a:extLst>
              <a:ext uri="{FF2B5EF4-FFF2-40B4-BE49-F238E27FC236}">
                <a16:creationId xmlns:a16="http://schemas.microsoft.com/office/drawing/2014/main" id="{1ACDE8DB-9ACF-4BB1-A3E9-813E452650B8}"/>
              </a:ext>
            </a:extLst>
          </p:cNvPr>
          <p:cNvGrpSpPr/>
          <p:nvPr/>
        </p:nvGrpSpPr>
        <p:grpSpPr>
          <a:xfrm>
            <a:off x="1274280" y="4365565"/>
            <a:ext cx="133200" cy="314640"/>
            <a:chOff x="1274280" y="4365565"/>
            <a:chExt cx="133200" cy="314640"/>
          </a:xfrm>
        </p:grpSpPr>
        <mc:AlternateContent xmlns:mc="http://schemas.openxmlformats.org/markup-compatibility/2006" xmlns:p14="http://schemas.microsoft.com/office/powerpoint/2010/main">
          <mc:Choice Requires="p14">
            <p:contentPart p14:bwMode="auto" r:id="rId7">
              <p14:nvContentPartPr>
                <p14:cNvPr id="17" name="잉크 16">
                  <a:extLst>
                    <a:ext uri="{FF2B5EF4-FFF2-40B4-BE49-F238E27FC236}">
                      <a16:creationId xmlns:a16="http://schemas.microsoft.com/office/drawing/2014/main" id="{D5796800-6839-467F-B86A-A369D0FF8D51}"/>
                    </a:ext>
                  </a:extLst>
                </p14:cNvPr>
                <p14:cNvContentPartPr/>
                <p14:nvPr/>
              </p14:nvContentPartPr>
              <p14:xfrm>
                <a:off x="1274280" y="4392565"/>
                <a:ext cx="133200" cy="287640"/>
              </p14:xfrm>
            </p:contentPart>
          </mc:Choice>
          <mc:Fallback xmlns="">
            <p:pic>
              <p:nvPicPr>
                <p:cNvPr id="17" name="잉크 16">
                  <a:extLst>
                    <a:ext uri="{FF2B5EF4-FFF2-40B4-BE49-F238E27FC236}">
                      <a16:creationId xmlns:a16="http://schemas.microsoft.com/office/drawing/2014/main" id="{D5796800-6839-467F-B86A-A369D0FF8D51}"/>
                    </a:ext>
                  </a:extLst>
                </p:cNvPr>
                <p:cNvPicPr/>
                <p:nvPr/>
              </p:nvPicPr>
              <p:blipFill>
                <a:blip r:embed="rId8"/>
                <a:stretch>
                  <a:fillRect/>
                </a:stretch>
              </p:blipFill>
              <p:spPr>
                <a:xfrm>
                  <a:off x="1265640" y="4383565"/>
                  <a:ext cx="15084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잉크 17">
                  <a:extLst>
                    <a:ext uri="{FF2B5EF4-FFF2-40B4-BE49-F238E27FC236}">
                      <a16:creationId xmlns:a16="http://schemas.microsoft.com/office/drawing/2014/main" id="{E4A20DD1-DC05-4A21-B899-948249BFF2A0}"/>
                    </a:ext>
                  </a:extLst>
                </p14:cNvPr>
                <p14:cNvContentPartPr/>
                <p14:nvPr/>
              </p14:nvContentPartPr>
              <p14:xfrm>
                <a:off x="1303800" y="4374925"/>
                <a:ext cx="68040" cy="20880"/>
              </p14:xfrm>
            </p:contentPart>
          </mc:Choice>
          <mc:Fallback xmlns="">
            <p:pic>
              <p:nvPicPr>
                <p:cNvPr id="18" name="잉크 17">
                  <a:extLst>
                    <a:ext uri="{FF2B5EF4-FFF2-40B4-BE49-F238E27FC236}">
                      <a16:creationId xmlns:a16="http://schemas.microsoft.com/office/drawing/2014/main" id="{E4A20DD1-DC05-4A21-B899-948249BFF2A0}"/>
                    </a:ext>
                  </a:extLst>
                </p:cNvPr>
                <p:cNvPicPr/>
                <p:nvPr/>
              </p:nvPicPr>
              <p:blipFill>
                <a:blip r:embed="rId10"/>
                <a:stretch>
                  <a:fillRect/>
                </a:stretch>
              </p:blipFill>
              <p:spPr>
                <a:xfrm>
                  <a:off x="1294800" y="4365925"/>
                  <a:ext cx="8568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잉크 19">
                  <a:extLst>
                    <a:ext uri="{FF2B5EF4-FFF2-40B4-BE49-F238E27FC236}">
                      <a16:creationId xmlns:a16="http://schemas.microsoft.com/office/drawing/2014/main" id="{86A36E45-C9EF-4BF0-851D-58A4691660CB}"/>
                    </a:ext>
                  </a:extLst>
                </p14:cNvPr>
                <p14:cNvContentPartPr/>
                <p14:nvPr/>
              </p14:nvContentPartPr>
              <p14:xfrm>
                <a:off x="1407120" y="4392565"/>
                <a:ext cx="360" cy="106920"/>
              </p14:xfrm>
            </p:contentPart>
          </mc:Choice>
          <mc:Fallback xmlns="">
            <p:pic>
              <p:nvPicPr>
                <p:cNvPr id="20" name="잉크 19">
                  <a:extLst>
                    <a:ext uri="{FF2B5EF4-FFF2-40B4-BE49-F238E27FC236}">
                      <a16:creationId xmlns:a16="http://schemas.microsoft.com/office/drawing/2014/main" id="{86A36E45-C9EF-4BF0-851D-58A4691660CB}"/>
                    </a:ext>
                  </a:extLst>
                </p:cNvPr>
                <p:cNvPicPr/>
                <p:nvPr/>
              </p:nvPicPr>
              <p:blipFill>
                <a:blip r:embed="rId12"/>
                <a:stretch>
                  <a:fillRect/>
                </a:stretch>
              </p:blipFill>
              <p:spPr>
                <a:xfrm>
                  <a:off x="1398480" y="4383565"/>
                  <a:ext cx="1800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4" name="잉크 23">
                  <a:extLst>
                    <a:ext uri="{FF2B5EF4-FFF2-40B4-BE49-F238E27FC236}">
                      <a16:creationId xmlns:a16="http://schemas.microsoft.com/office/drawing/2014/main" id="{E8E0F03A-39E6-4569-B6FD-FF42C9A9C3DD}"/>
                    </a:ext>
                  </a:extLst>
                </p14:cNvPr>
                <p14:cNvContentPartPr/>
                <p14:nvPr/>
              </p14:nvContentPartPr>
              <p14:xfrm>
                <a:off x="1371120" y="4365565"/>
                <a:ext cx="33480" cy="19440"/>
              </p14:xfrm>
            </p:contentPart>
          </mc:Choice>
          <mc:Fallback xmlns="">
            <p:pic>
              <p:nvPicPr>
                <p:cNvPr id="24" name="잉크 23">
                  <a:extLst>
                    <a:ext uri="{FF2B5EF4-FFF2-40B4-BE49-F238E27FC236}">
                      <a16:creationId xmlns:a16="http://schemas.microsoft.com/office/drawing/2014/main" id="{E8E0F03A-39E6-4569-B6FD-FF42C9A9C3DD}"/>
                    </a:ext>
                  </a:extLst>
                </p:cNvPr>
                <p:cNvPicPr/>
                <p:nvPr/>
              </p:nvPicPr>
              <p:blipFill>
                <a:blip r:embed="rId14"/>
                <a:stretch>
                  <a:fillRect/>
                </a:stretch>
              </p:blipFill>
              <p:spPr>
                <a:xfrm>
                  <a:off x="1362480" y="4356565"/>
                  <a:ext cx="51120" cy="37080"/>
                </a:xfrm>
                <a:prstGeom prst="rect">
                  <a:avLst/>
                </a:prstGeom>
              </p:spPr>
            </p:pic>
          </mc:Fallback>
        </mc:AlternateContent>
      </p:grpSp>
    </p:spTree>
    <p:extLst>
      <p:ext uri="{BB962C8B-B14F-4D97-AF65-F5344CB8AC3E}">
        <p14:creationId xmlns:p14="http://schemas.microsoft.com/office/powerpoint/2010/main" val="3228141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 name="Google Shape;98;p3">
            <a:extLst>
              <a:ext uri="{FF2B5EF4-FFF2-40B4-BE49-F238E27FC236}">
                <a16:creationId xmlns:a16="http://schemas.microsoft.com/office/drawing/2014/main" id="{ADDE21E2-8F03-41BF-9C04-7D699A475705}"/>
              </a:ext>
            </a:extLst>
          </p:cNvPr>
          <p:cNvSpPr/>
          <p:nvPr/>
        </p:nvSpPr>
        <p:spPr>
          <a:xfrm>
            <a:off x="731746" y="2890559"/>
            <a:ext cx="5687100" cy="533400"/>
          </a:xfrm>
          <a:prstGeom prst="rect">
            <a:avLst/>
          </a:prstGeom>
          <a:solidFill>
            <a:srgbClr val="C00000"/>
          </a:solidFill>
          <a:ln>
            <a:noFill/>
          </a:ln>
          <a:effectLst>
            <a:outerShdw blurRad="50800" dist="38100" dir="2700000" sx="102000" sy="102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bg1"/>
              </a:solidFill>
              <a:latin typeface="Calibri"/>
              <a:ea typeface="Calibri"/>
              <a:cs typeface="Calibri"/>
              <a:sym typeface="Calibri"/>
            </a:endParaRPr>
          </a:p>
        </p:txBody>
      </p:sp>
      <p:sp>
        <p:nvSpPr>
          <p:cNvPr id="92" name="Google Shape;92;p2"/>
          <p:cNvSpPr txBox="1">
            <a:spLocks noGrp="1"/>
          </p:cNvSpPr>
          <p:nvPr>
            <p:ph type="title"/>
          </p:nvPr>
        </p:nvSpPr>
        <p:spPr>
          <a:xfrm>
            <a:off x="0" y="685800"/>
            <a:ext cx="12192000" cy="66675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3200"/>
              <a:buFont typeface="Spectral Light"/>
              <a:buNone/>
            </a:pPr>
            <a:r>
              <a:rPr lang="en-US" dirty="0">
                <a:latin typeface="Playfair Display Medium"/>
                <a:ea typeface="Playfair Display Medium"/>
                <a:cs typeface="Playfair Display Medium"/>
                <a:sym typeface="Playfair Display Medium"/>
              </a:rPr>
              <a:t>Outline</a:t>
            </a:r>
            <a:endParaRPr dirty="0">
              <a:latin typeface="Playfair Display Medium"/>
              <a:ea typeface="Playfair Display Medium"/>
              <a:cs typeface="Playfair Display Medium"/>
              <a:sym typeface="Playfair Display Medium"/>
            </a:endParaRPr>
          </a:p>
        </p:txBody>
      </p:sp>
      <p:sp>
        <p:nvSpPr>
          <p:cNvPr id="93" name="Google Shape;93;p2"/>
          <p:cNvSpPr txBox="1">
            <a:spLocks noGrp="1"/>
          </p:cNvSpPr>
          <p:nvPr>
            <p:ph type="body" idx="1"/>
          </p:nvPr>
        </p:nvSpPr>
        <p:spPr>
          <a:xfrm>
            <a:off x="290514" y="1562102"/>
            <a:ext cx="11610975" cy="4525963"/>
          </a:xfrm>
          <a:prstGeom prst="rect">
            <a:avLst/>
          </a:prstGeom>
          <a:noFill/>
          <a:ln>
            <a:noFill/>
          </a:ln>
        </p:spPr>
        <p:txBody>
          <a:bodyPr spcFirstLastPara="1" wrap="square" lIns="91425" tIns="45700" rIns="91425" bIns="45700" anchor="t" anchorCtr="0">
            <a:noAutofit/>
          </a:bodyPr>
          <a:lstStyle/>
          <a:p>
            <a:pPr marL="508000" lvl="0">
              <a:spcBef>
                <a:spcPts val="1200"/>
              </a:spcBef>
              <a:buSzPts val="2800"/>
              <a:buFont typeface="Wingdings" panose="05000000000000000000" pitchFamily="2" charset="2"/>
              <a:buChar char="§"/>
            </a:pPr>
            <a:r>
              <a:rPr lang="en-US" altLang="ko-KR" sz="2800" dirty="0">
                <a:solidFill>
                  <a:schemeClr val="bg1">
                    <a:lumMod val="50000"/>
                  </a:schemeClr>
                </a:solidFill>
              </a:rPr>
              <a:t>Sparse-noisy </a:t>
            </a:r>
            <a:r>
              <a:rPr lang="en-US" altLang="ko-KR" sz="2800" dirty="0" err="1">
                <a:solidFill>
                  <a:schemeClr val="bg1">
                    <a:lumMod val="50000"/>
                  </a:schemeClr>
                </a:solidFill>
              </a:rPr>
              <a:t>Softmax</a:t>
            </a:r>
            <a:endParaRPr lang="en-US" altLang="ko-KR" sz="2800" dirty="0">
              <a:solidFill>
                <a:schemeClr val="bg1">
                  <a:lumMod val="50000"/>
                </a:schemeClr>
              </a:solidFill>
            </a:endParaRPr>
          </a:p>
          <a:p>
            <a:pPr marL="508000">
              <a:spcBef>
                <a:spcPts val="1200"/>
              </a:spcBef>
              <a:buSzPts val="2800"/>
              <a:buFont typeface="Wingdings" panose="05000000000000000000" pitchFamily="2" charset="2"/>
              <a:buChar char="§"/>
            </a:pPr>
            <a:r>
              <a:rPr lang="en-US" altLang="ko-KR" sz="2800" dirty="0">
                <a:solidFill>
                  <a:schemeClr val="bg1">
                    <a:lumMod val="50000"/>
                  </a:schemeClr>
                </a:solidFill>
              </a:rPr>
              <a:t>Exponential Temperature Schedule</a:t>
            </a:r>
          </a:p>
          <a:p>
            <a:pPr marL="508000">
              <a:spcBef>
                <a:spcPts val="1200"/>
              </a:spcBef>
              <a:buSzPts val="2800"/>
              <a:buFont typeface="Wingdings" panose="05000000000000000000" pitchFamily="2" charset="2"/>
              <a:buChar char="§"/>
            </a:pPr>
            <a:r>
              <a:rPr lang="en-US" altLang="ko-KR" sz="2800" dirty="0">
                <a:solidFill>
                  <a:schemeClr val="bg1"/>
                </a:solidFill>
              </a:rPr>
              <a:t>Entropy-based Adaptive Scheme</a:t>
            </a:r>
          </a:p>
          <a:p>
            <a:pPr marL="508000" lvl="0">
              <a:spcBef>
                <a:spcPts val="1200"/>
              </a:spcBef>
              <a:buSzPts val="2800"/>
              <a:buFont typeface="Wingdings" panose="05000000000000000000" pitchFamily="2" charset="2"/>
              <a:buChar char="§"/>
            </a:pPr>
            <a:r>
              <a:rPr lang="en-US" altLang="ko-KR" sz="2800" dirty="0">
                <a:solidFill>
                  <a:schemeClr val="bg1">
                    <a:lumMod val="50000"/>
                  </a:schemeClr>
                </a:solidFill>
              </a:rPr>
              <a:t>Experimental Results</a:t>
            </a:r>
          </a:p>
          <a:p>
            <a:pPr marL="508000" lvl="0">
              <a:spcBef>
                <a:spcPts val="1200"/>
              </a:spcBef>
              <a:buSzPts val="2800"/>
              <a:buFont typeface="Wingdings" panose="05000000000000000000" pitchFamily="2" charset="2"/>
              <a:buChar char="§"/>
            </a:pPr>
            <a:r>
              <a:rPr lang="en-US" altLang="ko-KR" sz="2800" dirty="0">
                <a:solidFill>
                  <a:schemeClr val="bg1">
                    <a:lumMod val="50000"/>
                  </a:schemeClr>
                </a:solidFill>
              </a:rPr>
              <a:t>Conclusion</a:t>
            </a:r>
          </a:p>
          <a:p>
            <a:pPr marL="508000" lvl="0">
              <a:spcBef>
                <a:spcPts val="1200"/>
              </a:spcBef>
              <a:buSzPts val="2800"/>
              <a:buFont typeface="Wingdings" panose="05000000000000000000" pitchFamily="2" charset="2"/>
              <a:buChar char="§"/>
            </a:pPr>
            <a:r>
              <a:rPr lang="en-US" altLang="ko-KR" sz="2800" dirty="0">
                <a:solidFill>
                  <a:schemeClr val="bg1">
                    <a:lumMod val="50000"/>
                  </a:schemeClr>
                </a:solidFill>
              </a:rPr>
              <a:t>Future Works</a:t>
            </a:r>
          </a:p>
        </p:txBody>
      </p:sp>
    </p:spTree>
    <p:extLst>
      <p:ext uri="{BB962C8B-B14F-4D97-AF65-F5344CB8AC3E}">
        <p14:creationId xmlns:p14="http://schemas.microsoft.com/office/powerpoint/2010/main" val="348034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0" y="685800"/>
            <a:ext cx="12192000" cy="666900"/>
          </a:xfrm>
          <a:prstGeom prst="rect">
            <a:avLst/>
          </a:prstGeom>
          <a:noFill/>
          <a:ln>
            <a:noFill/>
          </a:ln>
        </p:spPr>
        <p:txBody>
          <a:bodyPr spcFirstLastPara="1" wrap="square" lIns="91425" tIns="45700" rIns="91425" bIns="45700" anchor="ctr" anchorCtr="0">
            <a:noAutofit/>
          </a:bodyPr>
          <a:lstStyle/>
          <a:p>
            <a:pPr lvl="0">
              <a:buClr>
                <a:schemeClr val="dk1"/>
              </a:buClr>
              <a:buSzPts val="4400"/>
            </a:pPr>
            <a:r>
              <a:rPr lang="en-US" altLang="ko-KR" sz="2800" dirty="0"/>
              <a:t>Entropy-based Adaptive Scheme</a:t>
            </a:r>
            <a:endParaRPr lang="en-US" sz="2800" dirty="0">
              <a:latin typeface="Playfair Display Medium"/>
              <a:ea typeface="Playfair Display Medium"/>
              <a:cs typeface="Playfair Display Medium"/>
              <a:sym typeface="Playfair Display Medium"/>
            </a:endParaRPr>
          </a:p>
        </p:txBody>
      </p:sp>
      <p:sp>
        <p:nvSpPr>
          <p:cNvPr id="107" name="Google Shape;107;p4"/>
          <p:cNvSpPr txBox="1">
            <a:spLocks noGrp="1"/>
          </p:cNvSpPr>
          <p:nvPr>
            <p:ph type="sldNum" idx="12"/>
          </p:nvPr>
        </p:nvSpPr>
        <p:spPr>
          <a:xfrm>
            <a:off x="9296400" y="6482090"/>
            <a:ext cx="2743200" cy="261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13</a:t>
            </a:fld>
            <a:endParaRPr/>
          </a:p>
        </p:txBody>
      </p:sp>
      <p:pic>
        <p:nvPicPr>
          <p:cNvPr id="2" name="그림 1">
            <a:extLst>
              <a:ext uri="{FF2B5EF4-FFF2-40B4-BE49-F238E27FC236}">
                <a16:creationId xmlns:a16="http://schemas.microsoft.com/office/drawing/2014/main" id="{ECEE8AF6-88B3-4366-B3E5-0E7D2F697C9C}"/>
              </a:ext>
            </a:extLst>
          </p:cNvPr>
          <p:cNvPicPr>
            <a:picLocks noChangeAspect="1"/>
          </p:cNvPicPr>
          <p:nvPr/>
        </p:nvPicPr>
        <p:blipFill>
          <a:blip r:embed="rId3"/>
          <a:stretch>
            <a:fillRect/>
          </a:stretch>
        </p:blipFill>
        <p:spPr>
          <a:xfrm>
            <a:off x="3272118" y="1478990"/>
            <a:ext cx="5486400" cy="3647439"/>
          </a:xfrm>
          <a:prstGeom prst="rect">
            <a:avLst/>
          </a:prstGeom>
        </p:spPr>
      </p:pic>
      <mc:AlternateContent xmlns:mc="http://schemas.openxmlformats.org/markup-compatibility/2006" xmlns:a14="http://schemas.microsoft.com/office/drawing/2010/main">
        <mc:Choice Requires="a14">
          <p:sp>
            <p:nvSpPr>
              <p:cNvPr id="5" name="Google Shape;106;p4">
                <a:extLst>
                  <a:ext uri="{FF2B5EF4-FFF2-40B4-BE49-F238E27FC236}">
                    <a16:creationId xmlns:a16="http://schemas.microsoft.com/office/drawing/2014/main" id="{C6B0BF55-77D6-4A25-8050-08D709A4F985}"/>
                  </a:ext>
                </a:extLst>
              </p:cNvPr>
              <p:cNvSpPr txBox="1">
                <a:spLocks noGrp="1"/>
              </p:cNvSpPr>
              <p:nvPr>
                <p:ph type="body" idx="1"/>
              </p:nvPr>
            </p:nvSpPr>
            <p:spPr>
              <a:xfrm>
                <a:off x="419100" y="5252719"/>
                <a:ext cx="11620500" cy="919481"/>
              </a:xfrm>
              <a:prstGeom prst="rect">
                <a:avLst/>
              </a:prstGeom>
              <a:noFill/>
              <a:ln>
                <a:noFill/>
              </a:ln>
            </p:spPr>
            <p:txBody>
              <a:bodyPr spcFirstLastPara="1" wrap="square" lIns="91425" tIns="45700" rIns="91425" bIns="45700" anchor="t" anchorCtr="0">
                <a:noAutofit/>
              </a:bodyPr>
              <a:lstStyle/>
              <a:p>
                <a:pPr indent="-368300">
                  <a:buSzPts val="2200"/>
                  <a:buFont typeface="Arial" panose="020B0604020202020204" pitchFamily="34" charset="0"/>
                  <a:buChar char="•"/>
                </a:pPr>
                <a:r>
                  <a:rPr lang="en-US" sz="2400" dirty="0"/>
                  <a:t>According to the Author, a fixed decay strength(</a:t>
                </a:r>
                <a14:m>
                  <m:oMath xmlns:m="http://schemas.openxmlformats.org/officeDocument/2006/math">
                    <m:sSup>
                      <m:sSupPr>
                        <m:ctrlPr>
                          <a:rPr lang="en-US" altLang="ko-KR" sz="2400" b="0" i="1" smtClean="0">
                            <a:latin typeface="Cambria Math" panose="02040503050406030204" pitchFamily="18" charset="0"/>
                          </a:rPr>
                        </m:ctrlPr>
                      </m:sSupPr>
                      <m:e>
                        <m:r>
                          <a:rPr lang="en-US" altLang="ko-KR" sz="2400" b="0" i="1" smtClean="0">
                            <a:latin typeface="Cambria Math" panose="02040503050406030204" pitchFamily="18" charset="0"/>
                          </a:rPr>
                          <m:t>𝑑</m:t>
                        </m:r>
                      </m:e>
                      <m:sup>
                        <m:r>
                          <a:rPr lang="en-US" altLang="ko-KR" sz="2400" b="0" i="1" smtClean="0">
                            <a:latin typeface="Cambria Math" panose="02040503050406030204" pitchFamily="18" charset="0"/>
                          </a:rPr>
                          <m:t>𝑒𝑥𝑝</m:t>
                        </m:r>
                      </m:sup>
                    </m:sSup>
                  </m:oMath>
                </a14:m>
                <a:r>
                  <a:rPr lang="en-US" sz="2400" dirty="0"/>
                  <a:t>) is not robust in practice.</a:t>
                </a:r>
              </a:p>
              <a:p>
                <a:pPr indent="-368300">
                  <a:buSzPts val="2200"/>
                  <a:buFont typeface="Arial" panose="020B0604020202020204" pitchFamily="34" charset="0"/>
                  <a:buChar char="•"/>
                </a:pPr>
                <a:r>
                  <a:rPr lang="en-US" sz="2400" dirty="0"/>
                  <a:t>So, they design another decay method to control the decay length.</a:t>
                </a:r>
              </a:p>
            </p:txBody>
          </p:sp>
        </mc:Choice>
        <mc:Fallback xmlns="">
          <p:sp>
            <p:nvSpPr>
              <p:cNvPr id="5" name="Google Shape;106;p4">
                <a:extLst>
                  <a:ext uri="{FF2B5EF4-FFF2-40B4-BE49-F238E27FC236}">
                    <a16:creationId xmlns:a16="http://schemas.microsoft.com/office/drawing/2014/main" id="{C6B0BF55-77D6-4A25-8050-08D709A4F985}"/>
                  </a:ext>
                </a:extLst>
              </p:cNvPr>
              <p:cNvSpPr txBox="1">
                <a:spLocks noGrp="1" noRot="1" noChangeAspect="1" noMove="1" noResize="1" noEditPoints="1" noAdjustHandles="1" noChangeArrowheads="1" noChangeShapeType="1" noTextEdit="1"/>
              </p:cNvSpPr>
              <p:nvPr>
                <p:ph type="body" idx="1"/>
              </p:nvPr>
            </p:nvSpPr>
            <p:spPr>
              <a:xfrm>
                <a:off x="419100" y="5252719"/>
                <a:ext cx="11620500" cy="919481"/>
              </a:xfrm>
              <a:prstGeom prst="rect">
                <a:avLst/>
              </a:prstGeom>
              <a:blipFill>
                <a:blip r:embed="rId4"/>
                <a:stretch>
                  <a:fillRect b="-19205"/>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2734991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0" y="685800"/>
            <a:ext cx="12192000" cy="666900"/>
          </a:xfrm>
          <a:prstGeom prst="rect">
            <a:avLst/>
          </a:prstGeom>
          <a:noFill/>
          <a:ln>
            <a:noFill/>
          </a:ln>
        </p:spPr>
        <p:txBody>
          <a:bodyPr spcFirstLastPara="1" wrap="square" lIns="91425" tIns="45700" rIns="91425" bIns="45700" anchor="ctr" anchorCtr="0">
            <a:noAutofit/>
          </a:bodyPr>
          <a:lstStyle/>
          <a:p>
            <a:pPr lvl="0">
              <a:buClr>
                <a:schemeClr val="dk1"/>
              </a:buClr>
              <a:buSzPts val="4400"/>
            </a:pPr>
            <a:r>
              <a:rPr lang="en-US" altLang="ko-KR" sz="2800" dirty="0"/>
              <a:t>Entropy-based Adaptive Scheme</a:t>
            </a:r>
            <a:endParaRPr lang="en-US" sz="2800" dirty="0">
              <a:latin typeface="Playfair Display Medium"/>
              <a:ea typeface="Playfair Display Medium"/>
              <a:cs typeface="Playfair Display Medium"/>
              <a:sym typeface="Playfair Display Medium"/>
            </a:endParaRPr>
          </a:p>
        </p:txBody>
      </p:sp>
      <p:sp>
        <p:nvSpPr>
          <p:cNvPr id="107" name="Google Shape;107;p4"/>
          <p:cNvSpPr txBox="1">
            <a:spLocks noGrp="1"/>
          </p:cNvSpPr>
          <p:nvPr>
            <p:ph type="sldNum" idx="12"/>
          </p:nvPr>
        </p:nvSpPr>
        <p:spPr>
          <a:xfrm>
            <a:off x="9296400" y="6482090"/>
            <a:ext cx="2743200" cy="261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14</a:t>
            </a:fld>
            <a:endParaRPr/>
          </a:p>
        </p:txBody>
      </p:sp>
      <p:pic>
        <p:nvPicPr>
          <p:cNvPr id="3" name="그림 2">
            <a:extLst>
              <a:ext uri="{FF2B5EF4-FFF2-40B4-BE49-F238E27FC236}">
                <a16:creationId xmlns:a16="http://schemas.microsoft.com/office/drawing/2014/main" id="{B784E391-425C-4C7A-B99E-76D3C2009712}"/>
              </a:ext>
            </a:extLst>
          </p:cNvPr>
          <p:cNvPicPr>
            <a:picLocks noChangeAspect="1"/>
          </p:cNvPicPr>
          <p:nvPr/>
        </p:nvPicPr>
        <p:blipFill>
          <a:blip r:embed="rId3"/>
          <a:stretch>
            <a:fillRect/>
          </a:stretch>
        </p:blipFill>
        <p:spPr>
          <a:xfrm>
            <a:off x="1642440" y="4445682"/>
            <a:ext cx="9154803" cy="1086002"/>
          </a:xfrm>
          <a:prstGeom prst="rect">
            <a:avLst/>
          </a:prstGeom>
        </p:spPr>
      </p:pic>
      <p:pic>
        <p:nvPicPr>
          <p:cNvPr id="4" name="그림 3">
            <a:extLst>
              <a:ext uri="{FF2B5EF4-FFF2-40B4-BE49-F238E27FC236}">
                <a16:creationId xmlns:a16="http://schemas.microsoft.com/office/drawing/2014/main" id="{EEE67976-A189-4DDA-8133-82A284AFB7CD}"/>
              </a:ext>
            </a:extLst>
          </p:cNvPr>
          <p:cNvPicPr>
            <a:picLocks noChangeAspect="1"/>
          </p:cNvPicPr>
          <p:nvPr/>
        </p:nvPicPr>
        <p:blipFill>
          <a:blip r:embed="rId4"/>
          <a:stretch>
            <a:fillRect/>
          </a:stretch>
        </p:blipFill>
        <p:spPr>
          <a:xfrm>
            <a:off x="1394756" y="1764445"/>
            <a:ext cx="9402487" cy="2152950"/>
          </a:xfrm>
          <a:prstGeom prst="rect">
            <a:avLst/>
          </a:prstGeom>
        </p:spPr>
      </p:pic>
      <p:sp>
        <p:nvSpPr>
          <p:cNvPr id="6" name="TextBox 5">
            <a:extLst>
              <a:ext uri="{FF2B5EF4-FFF2-40B4-BE49-F238E27FC236}">
                <a16:creationId xmlns:a16="http://schemas.microsoft.com/office/drawing/2014/main" id="{6D037B65-AC34-41AF-8AAC-859D0F5BB3F5}"/>
              </a:ext>
            </a:extLst>
          </p:cNvPr>
          <p:cNvSpPr txBox="1"/>
          <p:nvPr/>
        </p:nvSpPr>
        <p:spPr>
          <a:xfrm>
            <a:off x="356055" y="4759048"/>
            <a:ext cx="907967" cy="584775"/>
          </a:xfrm>
          <a:prstGeom prst="rect">
            <a:avLst/>
          </a:prstGeom>
          <a:noFill/>
        </p:spPr>
        <p:txBody>
          <a:bodyPr wrap="square" rtlCol="0">
            <a:spAutoFit/>
          </a:bodyPr>
          <a:lstStyle/>
          <a:p>
            <a:r>
              <a:rPr lang="en-US" altLang="ko-KR" sz="3200" dirty="0"/>
              <a:t>(13)</a:t>
            </a:r>
          </a:p>
        </p:txBody>
      </p:sp>
      <p:sp>
        <p:nvSpPr>
          <p:cNvPr id="8" name="TextBox 7">
            <a:extLst>
              <a:ext uri="{FF2B5EF4-FFF2-40B4-BE49-F238E27FC236}">
                <a16:creationId xmlns:a16="http://schemas.microsoft.com/office/drawing/2014/main" id="{9E5C712C-5B24-4917-BC9F-8CBD68EE51C4}"/>
              </a:ext>
            </a:extLst>
          </p:cNvPr>
          <p:cNvSpPr txBox="1"/>
          <p:nvPr/>
        </p:nvSpPr>
        <p:spPr>
          <a:xfrm>
            <a:off x="2543117" y="4067342"/>
            <a:ext cx="2907674" cy="338554"/>
          </a:xfrm>
          <a:prstGeom prst="rect">
            <a:avLst/>
          </a:prstGeom>
          <a:noFill/>
        </p:spPr>
        <p:txBody>
          <a:bodyPr wrap="square" rtlCol="0">
            <a:spAutoFit/>
          </a:bodyPr>
          <a:lstStyle/>
          <a:p>
            <a:r>
              <a:rPr lang="en-US" altLang="ko-KR" sz="1600" b="1" i="1" dirty="0">
                <a:solidFill>
                  <a:schemeClr val="bg1">
                    <a:lumMod val="50000"/>
                  </a:schemeClr>
                </a:solidFill>
                <a:latin typeface="Playfair Display" panose="00000500000000000000" pitchFamily="2" charset="0"/>
              </a:rPr>
              <a:t>Entropy</a:t>
            </a:r>
            <a:endParaRPr lang="ko-KR" altLang="en-US" sz="1600" b="1" i="1" dirty="0">
              <a:solidFill>
                <a:schemeClr val="bg1">
                  <a:lumMod val="50000"/>
                </a:schemeClr>
              </a:solidFill>
              <a:latin typeface="Playfair Display" panose="00000500000000000000" pitchFamily="2" charset="0"/>
            </a:endParaRPr>
          </a:p>
        </p:txBody>
      </p:sp>
      <mc:AlternateContent xmlns:mc="http://schemas.openxmlformats.org/markup-compatibility/2006" xmlns:p14="http://schemas.microsoft.com/office/powerpoint/2010/main">
        <mc:Choice Requires="p14">
          <p:contentPart p14:bwMode="auto" r:id="rId5">
            <p14:nvContentPartPr>
              <p14:cNvPr id="5" name="잉크 4">
                <a:extLst>
                  <a:ext uri="{FF2B5EF4-FFF2-40B4-BE49-F238E27FC236}">
                    <a16:creationId xmlns:a16="http://schemas.microsoft.com/office/drawing/2014/main" id="{A2FA3C41-5223-47FB-AB90-3D0A2D3EAC2E}"/>
                  </a:ext>
                </a:extLst>
              </p14:cNvPr>
              <p14:cNvContentPartPr/>
              <p14:nvPr/>
            </p14:nvContentPartPr>
            <p14:xfrm>
              <a:off x="2213880" y="4194205"/>
              <a:ext cx="279360" cy="575640"/>
            </p14:xfrm>
          </p:contentPart>
        </mc:Choice>
        <mc:Fallback xmlns="">
          <p:pic>
            <p:nvPicPr>
              <p:cNvPr id="5" name="잉크 4">
                <a:extLst>
                  <a:ext uri="{FF2B5EF4-FFF2-40B4-BE49-F238E27FC236}">
                    <a16:creationId xmlns:a16="http://schemas.microsoft.com/office/drawing/2014/main" id="{A2FA3C41-5223-47FB-AB90-3D0A2D3EAC2E}"/>
                  </a:ext>
                </a:extLst>
              </p:cNvPr>
              <p:cNvPicPr/>
              <p:nvPr/>
            </p:nvPicPr>
            <p:blipFill>
              <a:blip r:embed="rId6"/>
              <a:stretch>
                <a:fillRect/>
              </a:stretch>
            </p:blipFill>
            <p:spPr>
              <a:xfrm>
                <a:off x="2205240" y="4185205"/>
                <a:ext cx="297000" cy="593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잉크 9">
                <a:extLst>
                  <a:ext uri="{FF2B5EF4-FFF2-40B4-BE49-F238E27FC236}">
                    <a16:creationId xmlns:a16="http://schemas.microsoft.com/office/drawing/2014/main" id="{471BFB1C-5620-4A7C-AF3F-D070F21E7143}"/>
                  </a:ext>
                </a:extLst>
              </p14:cNvPr>
              <p14:cNvContentPartPr/>
              <p14:nvPr/>
            </p14:nvContentPartPr>
            <p14:xfrm>
              <a:off x="2169600" y="4682365"/>
              <a:ext cx="217440" cy="80640"/>
            </p14:xfrm>
          </p:contentPart>
        </mc:Choice>
        <mc:Fallback xmlns="">
          <p:pic>
            <p:nvPicPr>
              <p:cNvPr id="10" name="잉크 9">
                <a:extLst>
                  <a:ext uri="{FF2B5EF4-FFF2-40B4-BE49-F238E27FC236}">
                    <a16:creationId xmlns:a16="http://schemas.microsoft.com/office/drawing/2014/main" id="{471BFB1C-5620-4A7C-AF3F-D070F21E7143}"/>
                  </a:ext>
                </a:extLst>
              </p:cNvPr>
              <p:cNvPicPr/>
              <p:nvPr/>
            </p:nvPicPr>
            <p:blipFill>
              <a:blip r:embed="rId8"/>
              <a:stretch>
                <a:fillRect/>
              </a:stretch>
            </p:blipFill>
            <p:spPr>
              <a:xfrm>
                <a:off x="2160600" y="4673725"/>
                <a:ext cx="235080" cy="98280"/>
              </a:xfrm>
              <a:prstGeom prst="rect">
                <a:avLst/>
              </a:prstGeom>
            </p:spPr>
          </p:pic>
        </mc:Fallback>
      </mc:AlternateContent>
      <p:sp>
        <p:nvSpPr>
          <p:cNvPr id="14" name="TextBox 13">
            <a:extLst>
              <a:ext uri="{FF2B5EF4-FFF2-40B4-BE49-F238E27FC236}">
                <a16:creationId xmlns:a16="http://schemas.microsoft.com/office/drawing/2014/main" id="{73E7D617-77B1-4619-A550-F8882C92436A}"/>
              </a:ext>
            </a:extLst>
          </p:cNvPr>
          <p:cNvSpPr txBox="1"/>
          <p:nvPr/>
        </p:nvSpPr>
        <p:spPr>
          <a:xfrm>
            <a:off x="10449988" y="4194205"/>
            <a:ext cx="2907674" cy="338554"/>
          </a:xfrm>
          <a:prstGeom prst="rect">
            <a:avLst/>
          </a:prstGeom>
          <a:noFill/>
        </p:spPr>
        <p:txBody>
          <a:bodyPr wrap="square" rtlCol="0">
            <a:spAutoFit/>
          </a:bodyPr>
          <a:lstStyle/>
          <a:p>
            <a:r>
              <a:rPr lang="en-US" altLang="ko-KR" sz="1600" b="1" i="1" dirty="0">
                <a:solidFill>
                  <a:schemeClr val="bg1">
                    <a:lumMod val="50000"/>
                  </a:schemeClr>
                </a:solidFill>
                <a:latin typeface="Playfair Display" panose="00000500000000000000" pitchFamily="2" charset="0"/>
              </a:rPr>
              <a:t>Set of operations</a:t>
            </a:r>
            <a:endParaRPr lang="ko-KR" altLang="en-US" sz="1600" b="1" i="1" dirty="0">
              <a:solidFill>
                <a:schemeClr val="bg1">
                  <a:lumMod val="50000"/>
                </a:schemeClr>
              </a:solidFill>
              <a:latin typeface="Playfair Display" panose="00000500000000000000" pitchFamily="2" charset="0"/>
            </a:endParaRPr>
          </a:p>
        </p:txBody>
      </p:sp>
      <p:grpSp>
        <p:nvGrpSpPr>
          <p:cNvPr id="16" name="그룹 15">
            <a:extLst>
              <a:ext uri="{FF2B5EF4-FFF2-40B4-BE49-F238E27FC236}">
                <a16:creationId xmlns:a16="http://schemas.microsoft.com/office/drawing/2014/main" id="{AEF3A4C0-E499-4149-B12F-7B412677E774}"/>
              </a:ext>
            </a:extLst>
          </p:cNvPr>
          <p:cNvGrpSpPr/>
          <p:nvPr/>
        </p:nvGrpSpPr>
        <p:grpSpPr>
          <a:xfrm>
            <a:off x="10780708" y="4625485"/>
            <a:ext cx="389880" cy="424800"/>
            <a:chOff x="10780708" y="4625485"/>
            <a:chExt cx="389880" cy="424800"/>
          </a:xfrm>
        </p:grpSpPr>
        <mc:AlternateContent xmlns:mc="http://schemas.openxmlformats.org/markup-compatibility/2006" xmlns:p14="http://schemas.microsoft.com/office/powerpoint/2010/main">
          <mc:Choice Requires="p14">
            <p:contentPart p14:bwMode="auto" r:id="rId9">
              <p14:nvContentPartPr>
                <p14:cNvPr id="13" name="잉크 12">
                  <a:extLst>
                    <a:ext uri="{FF2B5EF4-FFF2-40B4-BE49-F238E27FC236}">
                      <a16:creationId xmlns:a16="http://schemas.microsoft.com/office/drawing/2014/main" id="{4E41F0B6-2F13-4E29-9217-1A94555973B6}"/>
                    </a:ext>
                  </a:extLst>
                </p14:cNvPr>
                <p14:cNvContentPartPr/>
                <p14:nvPr/>
              </p14:nvContentPartPr>
              <p14:xfrm>
                <a:off x="10812388" y="4625485"/>
                <a:ext cx="358200" cy="350640"/>
              </p14:xfrm>
            </p:contentPart>
          </mc:Choice>
          <mc:Fallback xmlns="">
            <p:pic>
              <p:nvPicPr>
                <p:cNvPr id="13" name="잉크 12">
                  <a:extLst>
                    <a:ext uri="{FF2B5EF4-FFF2-40B4-BE49-F238E27FC236}">
                      <a16:creationId xmlns:a16="http://schemas.microsoft.com/office/drawing/2014/main" id="{4E41F0B6-2F13-4E29-9217-1A94555973B6}"/>
                    </a:ext>
                  </a:extLst>
                </p:cNvPr>
                <p:cNvPicPr/>
                <p:nvPr/>
              </p:nvPicPr>
              <p:blipFill>
                <a:blip r:embed="rId10"/>
                <a:stretch>
                  <a:fillRect/>
                </a:stretch>
              </p:blipFill>
              <p:spPr>
                <a:xfrm>
                  <a:off x="10803388" y="4616845"/>
                  <a:ext cx="37584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잉크 14">
                  <a:extLst>
                    <a:ext uri="{FF2B5EF4-FFF2-40B4-BE49-F238E27FC236}">
                      <a16:creationId xmlns:a16="http://schemas.microsoft.com/office/drawing/2014/main" id="{9FD41D26-F486-467E-A7BA-524DCDADAE72}"/>
                    </a:ext>
                  </a:extLst>
                </p14:cNvPr>
                <p14:cNvContentPartPr/>
                <p14:nvPr/>
              </p14:nvContentPartPr>
              <p14:xfrm>
                <a:off x="10780708" y="4921765"/>
                <a:ext cx="48960" cy="128520"/>
              </p14:xfrm>
            </p:contentPart>
          </mc:Choice>
          <mc:Fallback xmlns="">
            <p:pic>
              <p:nvPicPr>
                <p:cNvPr id="15" name="잉크 14">
                  <a:extLst>
                    <a:ext uri="{FF2B5EF4-FFF2-40B4-BE49-F238E27FC236}">
                      <a16:creationId xmlns:a16="http://schemas.microsoft.com/office/drawing/2014/main" id="{9FD41D26-F486-467E-A7BA-524DCDADAE72}"/>
                    </a:ext>
                  </a:extLst>
                </p:cNvPr>
                <p:cNvPicPr/>
                <p:nvPr/>
              </p:nvPicPr>
              <p:blipFill>
                <a:blip r:embed="rId12"/>
                <a:stretch>
                  <a:fillRect/>
                </a:stretch>
              </p:blipFill>
              <p:spPr>
                <a:xfrm>
                  <a:off x="10771708" y="4913125"/>
                  <a:ext cx="66600" cy="146160"/>
                </a:xfrm>
                <a:prstGeom prst="rect">
                  <a:avLst/>
                </a:prstGeom>
              </p:spPr>
            </p:pic>
          </mc:Fallback>
        </mc:AlternateContent>
      </p:grpSp>
    </p:spTree>
    <p:extLst>
      <p:ext uri="{BB962C8B-B14F-4D97-AF65-F5344CB8AC3E}">
        <p14:creationId xmlns:p14="http://schemas.microsoft.com/office/powerpoint/2010/main" val="3800537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0" y="685800"/>
            <a:ext cx="12192000" cy="666900"/>
          </a:xfrm>
          <a:prstGeom prst="rect">
            <a:avLst/>
          </a:prstGeom>
          <a:noFill/>
          <a:ln>
            <a:noFill/>
          </a:ln>
        </p:spPr>
        <p:txBody>
          <a:bodyPr spcFirstLastPara="1" wrap="square" lIns="91425" tIns="45700" rIns="91425" bIns="45700" anchor="ctr" anchorCtr="0">
            <a:noAutofit/>
          </a:bodyPr>
          <a:lstStyle/>
          <a:p>
            <a:pPr lvl="0">
              <a:buClr>
                <a:schemeClr val="dk1"/>
              </a:buClr>
              <a:buSzPts val="4400"/>
            </a:pPr>
            <a:r>
              <a:rPr lang="en-US" altLang="ko-KR" sz="2800" dirty="0"/>
              <a:t>Entropy-based Adaptive Scheme</a:t>
            </a:r>
            <a:endParaRPr lang="en-US" sz="2800" dirty="0">
              <a:latin typeface="Playfair Display Medium"/>
              <a:ea typeface="Playfair Display Medium"/>
              <a:cs typeface="Playfair Display Medium"/>
              <a:sym typeface="Playfair Display Medium"/>
            </a:endParaRPr>
          </a:p>
        </p:txBody>
      </p:sp>
      <p:sp>
        <p:nvSpPr>
          <p:cNvPr id="107" name="Google Shape;107;p4"/>
          <p:cNvSpPr txBox="1">
            <a:spLocks noGrp="1"/>
          </p:cNvSpPr>
          <p:nvPr>
            <p:ph type="sldNum" idx="12"/>
          </p:nvPr>
        </p:nvSpPr>
        <p:spPr>
          <a:xfrm>
            <a:off x="9296400" y="6482090"/>
            <a:ext cx="2743200" cy="261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15</a:t>
            </a:fld>
            <a:endParaRPr/>
          </a:p>
        </p:txBody>
      </p:sp>
      <mc:AlternateContent xmlns:mc="http://schemas.openxmlformats.org/markup-compatibility/2006" xmlns:a14="http://schemas.microsoft.com/office/drawing/2010/main">
        <mc:Choice Requires="a14">
          <p:sp>
            <p:nvSpPr>
              <p:cNvPr id="8" name="Google Shape;106;p4">
                <a:extLst>
                  <a:ext uri="{FF2B5EF4-FFF2-40B4-BE49-F238E27FC236}">
                    <a16:creationId xmlns:a16="http://schemas.microsoft.com/office/drawing/2014/main" id="{5545E71D-27B3-446F-9EC4-1121526AC538}"/>
                  </a:ext>
                </a:extLst>
              </p:cNvPr>
              <p:cNvSpPr txBox="1">
                <a:spLocks noGrp="1"/>
              </p:cNvSpPr>
              <p:nvPr>
                <p:ph type="body" idx="1"/>
              </p:nvPr>
            </p:nvSpPr>
            <p:spPr>
              <a:xfrm>
                <a:off x="419100" y="1494840"/>
                <a:ext cx="11620500" cy="1651771"/>
              </a:xfrm>
              <a:prstGeom prst="rect">
                <a:avLst/>
              </a:prstGeom>
              <a:noFill/>
              <a:ln>
                <a:noFill/>
              </a:ln>
            </p:spPr>
            <p:txBody>
              <a:bodyPr spcFirstLastPara="1" wrap="square" lIns="91425" tIns="45700" rIns="91425" bIns="45700" anchor="t" anchorCtr="0">
                <a:noAutofit/>
              </a:bodyPr>
              <a:lstStyle/>
              <a:p>
                <a:pPr marL="88900" indent="0">
                  <a:buSzPts val="2200"/>
                  <a:buNone/>
                </a:pPr>
                <a:r>
                  <a:rPr lang="en-US" altLang="ko-KR" sz="2400" b="0" dirty="0">
                    <a:latin typeface="Cambria Math" panose="02040503050406030204" pitchFamily="18" charset="0"/>
                  </a:rPr>
                  <a:t>Design principles :</a:t>
                </a:r>
              </a:p>
              <a:p>
                <a:pPr indent="-368300">
                  <a:buSzPts val="2200"/>
                  <a:buFont typeface="Arial" panose="020B0604020202020204" pitchFamily="34" charset="0"/>
                  <a:buChar char="•"/>
                </a:pPr>
                <a14:m>
                  <m:oMath xmlns:m="http://schemas.openxmlformats.org/officeDocument/2006/math">
                    <m:sSup>
                      <m:sSupPr>
                        <m:ctrlPr>
                          <a:rPr lang="en-US" altLang="ko-KR" sz="2400" b="0" i="1" smtClean="0">
                            <a:latin typeface="Cambria Math" panose="02040503050406030204" pitchFamily="18" charset="0"/>
                          </a:rPr>
                        </m:ctrlPr>
                      </m:sSupPr>
                      <m:e>
                        <m:r>
                          <a:rPr lang="en-US" altLang="ko-KR" sz="2400" b="0" i="1" smtClean="0">
                            <a:latin typeface="Cambria Math" panose="02040503050406030204" pitchFamily="18" charset="0"/>
                          </a:rPr>
                          <m:t>𝑑</m:t>
                        </m:r>
                      </m:e>
                      <m:sup>
                        <m:r>
                          <a:rPr lang="en-US" altLang="ko-KR" sz="2400" b="0" i="1" smtClean="0">
                            <a:latin typeface="Cambria Math" panose="02040503050406030204" pitchFamily="18" charset="0"/>
                          </a:rPr>
                          <m:t>𝑒𝑥𝑝</m:t>
                        </m:r>
                      </m:sup>
                    </m:sSup>
                  </m:oMath>
                </a14:m>
                <a:r>
                  <a:rPr lang="en-US" altLang="ko-KR" sz="2400" dirty="0"/>
                  <a:t> is stronger when E(H(β)) is higher (smoother β in </a:t>
                </a:r>
                <a:r>
                  <a:rPr lang="en-US" altLang="ko-KR" sz="2400" dirty="0" err="1"/>
                  <a:t>softmax</a:t>
                </a:r>
                <a:r>
                  <a:rPr lang="en-US" altLang="ko-KR" sz="2400" dirty="0"/>
                  <a:t>)</a:t>
                </a:r>
                <a:endParaRPr lang="en-US" sz="2400" dirty="0"/>
              </a:p>
              <a:p>
                <a:pPr indent="-368300">
                  <a:buSzPts val="2200"/>
                  <a:buFont typeface="Arial" panose="020B0604020202020204" pitchFamily="34" charset="0"/>
                  <a:buChar char="•"/>
                </a:pPr>
                <a:r>
                  <a:rPr lang="en-US" altLang="ko-KR" sz="2400" dirty="0"/>
                  <a:t>Gradually increase </a:t>
                </a:r>
                <a14:m>
                  <m:oMath xmlns:m="http://schemas.openxmlformats.org/officeDocument/2006/math">
                    <m:sSup>
                      <m:sSupPr>
                        <m:ctrlPr>
                          <a:rPr lang="en-US" altLang="ko-KR" sz="2400" b="0" i="1" smtClean="0">
                            <a:latin typeface="Cambria Math" panose="02040503050406030204" pitchFamily="18" charset="0"/>
                          </a:rPr>
                        </m:ctrlPr>
                      </m:sSupPr>
                      <m:e>
                        <m:r>
                          <a:rPr lang="en-US" altLang="ko-KR" sz="2400" b="0" i="1" smtClean="0">
                            <a:latin typeface="Cambria Math" panose="02040503050406030204" pitchFamily="18" charset="0"/>
                          </a:rPr>
                          <m:t>𝑑</m:t>
                        </m:r>
                      </m:e>
                      <m:sup>
                        <m:r>
                          <a:rPr lang="en-US" altLang="ko-KR" sz="2400" b="0" i="1" smtClean="0">
                            <a:latin typeface="Cambria Math" panose="02040503050406030204" pitchFamily="18" charset="0"/>
                          </a:rPr>
                          <m:t>𝑒𝑥𝑝</m:t>
                        </m:r>
                      </m:sup>
                    </m:sSup>
                  </m:oMath>
                </a14:m>
                <a:r>
                  <a:rPr lang="en-US" altLang="ko-KR" sz="2400" dirty="0"/>
                  <a:t> with respect to the training epoch k.</a:t>
                </a:r>
                <a:endParaRPr lang="en-US" sz="2400" dirty="0"/>
              </a:p>
            </p:txBody>
          </p:sp>
        </mc:Choice>
        <mc:Fallback xmlns="">
          <p:sp>
            <p:nvSpPr>
              <p:cNvPr id="8" name="Google Shape;106;p4">
                <a:extLst>
                  <a:ext uri="{FF2B5EF4-FFF2-40B4-BE49-F238E27FC236}">
                    <a16:creationId xmlns:a16="http://schemas.microsoft.com/office/drawing/2014/main" id="{5545E71D-27B3-446F-9EC4-1121526AC538}"/>
                  </a:ext>
                </a:extLst>
              </p:cNvPr>
              <p:cNvSpPr txBox="1">
                <a:spLocks noGrp="1" noRot="1" noChangeAspect="1" noMove="1" noResize="1" noEditPoints="1" noAdjustHandles="1" noChangeArrowheads="1" noChangeShapeType="1" noTextEdit="1"/>
              </p:cNvSpPr>
              <p:nvPr>
                <p:ph type="body" idx="1"/>
              </p:nvPr>
            </p:nvSpPr>
            <p:spPr>
              <a:xfrm>
                <a:off x="419100" y="1494840"/>
                <a:ext cx="11620500" cy="1651771"/>
              </a:xfrm>
              <a:prstGeom prst="rect">
                <a:avLst/>
              </a:prstGeom>
              <a:blipFill>
                <a:blip r:embed="rId3"/>
                <a:stretch>
                  <a:fillRect l="-52"/>
                </a:stretch>
              </a:blipFill>
              <a:ln>
                <a:noFill/>
              </a:ln>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459A5EF0-F6DF-4CCF-8A68-77517EB1F112}"/>
              </a:ext>
            </a:extLst>
          </p:cNvPr>
          <p:cNvSpPr txBox="1"/>
          <p:nvPr/>
        </p:nvSpPr>
        <p:spPr>
          <a:xfrm>
            <a:off x="419309" y="3635898"/>
            <a:ext cx="907967" cy="461665"/>
          </a:xfrm>
          <a:prstGeom prst="rect">
            <a:avLst/>
          </a:prstGeom>
          <a:noFill/>
        </p:spPr>
        <p:txBody>
          <a:bodyPr wrap="square" rtlCol="0">
            <a:spAutoFit/>
          </a:bodyPr>
          <a:lstStyle/>
          <a:p>
            <a:r>
              <a:rPr lang="en-US" altLang="ko-KR" sz="2400" dirty="0"/>
              <a:t>(14)</a:t>
            </a:r>
          </a:p>
        </p:txBody>
      </p:sp>
      <p:sp>
        <p:nvSpPr>
          <p:cNvPr id="9" name="TextBox 8">
            <a:extLst>
              <a:ext uri="{FF2B5EF4-FFF2-40B4-BE49-F238E27FC236}">
                <a16:creationId xmlns:a16="http://schemas.microsoft.com/office/drawing/2014/main" id="{014D5CBF-29E3-4BAF-90E0-486215097EED}"/>
              </a:ext>
            </a:extLst>
          </p:cNvPr>
          <p:cNvSpPr txBox="1"/>
          <p:nvPr/>
        </p:nvSpPr>
        <p:spPr>
          <a:xfrm>
            <a:off x="419101" y="5381656"/>
            <a:ext cx="907967" cy="461665"/>
          </a:xfrm>
          <a:prstGeom prst="rect">
            <a:avLst/>
          </a:prstGeom>
          <a:noFill/>
        </p:spPr>
        <p:txBody>
          <a:bodyPr wrap="square" rtlCol="0">
            <a:spAutoFit/>
          </a:bodyPr>
          <a:lstStyle/>
          <a:p>
            <a:r>
              <a:rPr lang="en-US" altLang="ko-KR" sz="2400" dirty="0"/>
              <a:t>(15)</a:t>
            </a:r>
          </a:p>
        </p:txBody>
      </p:sp>
      <p:pic>
        <p:nvPicPr>
          <p:cNvPr id="4" name="그림 3">
            <a:extLst>
              <a:ext uri="{FF2B5EF4-FFF2-40B4-BE49-F238E27FC236}">
                <a16:creationId xmlns:a16="http://schemas.microsoft.com/office/drawing/2014/main" id="{E3D9FA5C-9D14-4CCB-AE9E-212B2475A8E0}"/>
              </a:ext>
            </a:extLst>
          </p:cNvPr>
          <p:cNvPicPr>
            <a:picLocks noChangeAspect="1"/>
          </p:cNvPicPr>
          <p:nvPr/>
        </p:nvPicPr>
        <p:blipFill>
          <a:blip r:embed="rId4"/>
          <a:stretch>
            <a:fillRect/>
          </a:stretch>
        </p:blipFill>
        <p:spPr>
          <a:xfrm>
            <a:off x="1511769" y="3432215"/>
            <a:ext cx="8343581" cy="869032"/>
          </a:xfrm>
          <a:prstGeom prst="rect">
            <a:avLst/>
          </a:prstGeom>
        </p:spPr>
      </p:pic>
      <p:pic>
        <p:nvPicPr>
          <p:cNvPr id="10" name="그림 9">
            <a:extLst>
              <a:ext uri="{FF2B5EF4-FFF2-40B4-BE49-F238E27FC236}">
                <a16:creationId xmlns:a16="http://schemas.microsoft.com/office/drawing/2014/main" id="{D43F2E55-C8E9-4C4D-982A-E9B521DFD009}"/>
              </a:ext>
            </a:extLst>
          </p:cNvPr>
          <p:cNvPicPr>
            <a:picLocks noChangeAspect="1"/>
          </p:cNvPicPr>
          <p:nvPr/>
        </p:nvPicPr>
        <p:blipFill>
          <a:blip r:embed="rId5"/>
          <a:stretch>
            <a:fillRect/>
          </a:stretch>
        </p:blipFill>
        <p:spPr>
          <a:xfrm>
            <a:off x="1521694" y="4916480"/>
            <a:ext cx="4853698" cy="1430814"/>
          </a:xfrm>
          <a:prstGeom prst="rect">
            <a:avLst/>
          </a:prstGeom>
        </p:spPr>
      </p:pic>
      <p:grpSp>
        <p:nvGrpSpPr>
          <p:cNvPr id="25" name="그룹 24">
            <a:extLst>
              <a:ext uri="{FF2B5EF4-FFF2-40B4-BE49-F238E27FC236}">
                <a16:creationId xmlns:a16="http://schemas.microsoft.com/office/drawing/2014/main" id="{F1436F81-A5C9-4D5E-A48B-0CA38744DE98}"/>
              </a:ext>
            </a:extLst>
          </p:cNvPr>
          <p:cNvGrpSpPr/>
          <p:nvPr/>
        </p:nvGrpSpPr>
        <p:grpSpPr>
          <a:xfrm>
            <a:off x="4437600" y="2895685"/>
            <a:ext cx="342000" cy="330120"/>
            <a:chOff x="4437600" y="2895685"/>
            <a:chExt cx="342000" cy="330120"/>
          </a:xfrm>
        </p:grpSpPr>
        <mc:AlternateContent xmlns:mc="http://schemas.openxmlformats.org/markup-compatibility/2006" xmlns:p14="http://schemas.microsoft.com/office/powerpoint/2010/main">
          <mc:Choice Requires="p14">
            <p:contentPart p14:bwMode="auto" r:id="rId6">
              <p14:nvContentPartPr>
                <p14:cNvPr id="20" name="잉크 19">
                  <a:extLst>
                    <a:ext uri="{FF2B5EF4-FFF2-40B4-BE49-F238E27FC236}">
                      <a16:creationId xmlns:a16="http://schemas.microsoft.com/office/drawing/2014/main" id="{F3516DFC-430E-440B-B82A-2629A9C101AA}"/>
                    </a:ext>
                  </a:extLst>
                </p14:cNvPr>
                <p14:cNvContentPartPr/>
                <p14:nvPr/>
              </p14:nvContentPartPr>
              <p14:xfrm>
                <a:off x="4437600" y="2904325"/>
                <a:ext cx="360" cy="295200"/>
              </p14:xfrm>
            </p:contentPart>
          </mc:Choice>
          <mc:Fallback xmlns="">
            <p:pic>
              <p:nvPicPr>
                <p:cNvPr id="20" name="잉크 19">
                  <a:extLst>
                    <a:ext uri="{FF2B5EF4-FFF2-40B4-BE49-F238E27FC236}">
                      <a16:creationId xmlns:a16="http://schemas.microsoft.com/office/drawing/2014/main" id="{F3516DFC-430E-440B-B82A-2629A9C101AA}"/>
                    </a:ext>
                  </a:extLst>
                </p:cNvPr>
                <p:cNvPicPr/>
                <p:nvPr/>
              </p:nvPicPr>
              <p:blipFill>
                <a:blip r:embed="rId25"/>
                <a:stretch>
                  <a:fillRect/>
                </a:stretch>
              </p:blipFill>
              <p:spPr>
                <a:xfrm>
                  <a:off x="4428960" y="2895685"/>
                  <a:ext cx="1800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잉크 20">
                  <a:extLst>
                    <a:ext uri="{FF2B5EF4-FFF2-40B4-BE49-F238E27FC236}">
                      <a16:creationId xmlns:a16="http://schemas.microsoft.com/office/drawing/2014/main" id="{7DF1AD26-D0AC-495F-9177-01C92053EE96}"/>
                    </a:ext>
                  </a:extLst>
                </p14:cNvPr>
                <p14:cNvContentPartPr/>
                <p14:nvPr/>
              </p14:nvContentPartPr>
              <p14:xfrm>
                <a:off x="4463880" y="3056965"/>
                <a:ext cx="89280" cy="360"/>
              </p14:xfrm>
            </p:contentPart>
          </mc:Choice>
          <mc:Fallback xmlns="">
            <p:pic>
              <p:nvPicPr>
                <p:cNvPr id="21" name="잉크 20">
                  <a:extLst>
                    <a:ext uri="{FF2B5EF4-FFF2-40B4-BE49-F238E27FC236}">
                      <a16:creationId xmlns:a16="http://schemas.microsoft.com/office/drawing/2014/main" id="{7DF1AD26-D0AC-495F-9177-01C92053EE96}"/>
                    </a:ext>
                  </a:extLst>
                </p:cNvPr>
                <p:cNvPicPr/>
                <p:nvPr/>
              </p:nvPicPr>
              <p:blipFill>
                <a:blip r:embed="rId27"/>
                <a:stretch>
                  <a:fillRect/>
                </a:stretch>
              </p:blipFill>
              <p:spPr>
                <a:xfrm>
                  <a:off x="4455240" y="3047965"/>
                  <a:ext cx="106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잉크 21">
                  <a:extLst>
                    <a:ext uri="{FF2B5EF4-FFF2-40B4-BE49-F238E27FC236}">
                      <a16:creationId xmlns:a16="http://schemas.microsoft.com/office/drawing/2014/main" id="{AF00D9C4-90D5-42E9-BB1C-75EE71D51F61}"/>
                    </a:ext>
                  </a:extLst>
                </p14:cNvPr>
                <p14:cNvContentPartPr/>
                <p14:nvPr/>
              </p14:nvContentPartPr>
              <p14:xfrm>
                <a:off x="4544520" y="2895685"/>
                <a:ext cx="36720" cy="303840"/>
              </p14:xfrm>
            </p:contentPart>
          </mc:Choice>
          <mc:Fallback xmlns="">
            <p:pic>
              <p:nvPicPr>
                <p:cNvPr id="22" name="잉크 21">
                  <a:extLst>
                    <a:ext uri="{FF2B5EF4-FFF2-40B4-BE49-F238E27FC236}">
                      <a16:creationId xmlns:a16="http://schemas.microsoft.com/office/drawing/2014/main" id="{AF00D9C4-90D5-42E9-BB1C-75EE71D51F61}"/>
                    </a:ext>
                  </a:extLst>
                </p:cNvPr>
                <p:cNvPicPr/>
                <p:nvPr/>
              </p:nvPicPr>
              <p:blipFill>
                <a:blip r:embed="rId29"/>
                <a:stretch>
                  <a:fillRect/>
                </a:stretch>
              </p:blipFill>
              <p:spPr>
                <a:xfrm>
                  <a:off x="4535880" y="2886685"/>
                  <a:ext cx="5436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잉크 22">
                  <a:extLst>
                    <a:ext uri="{FF2B5EF4-FFF2-40B4-BE49-F238E27FC236}">
                      <a16:creationId xmlns:a16="http://schemas.microsoft.com/office/drawing/2014/main" id="{D25A99EA-A4F3-4AF8-9BB6-09C0595FDD5F}"/>
                    </a:ext>
                  </a:extLst>
                </p14:cNvPr>
                <p14:cNvContentPartPr/>
                <p14:nvPr/>
              </p14:nvContentPartPr>
              <p14:xfrm>
                <a:off x="4652520" y="2921965"/>
                <a:ext cx="45360" cy="303840"/>
              </p14:xfrm>
            </p:contentPart>
          </mc:Choice>
          <mc:Fallback xmlns="">
            <p:pic>
              <p:nvPicPr>
                <p:cNvPr id="23" name="잉크 22">
                  <a:extLst>
                    <a:ext uri="{FF2B5EF4-FFF2-40B4-BE49-F238E27FC236}">
                      <a16:creationId xmlns:a16="http://schemas.microsoft.com/office/drawing/2014/main" id="{D25A99EA-A4F3-4AF8-9BB6-09C0595FDD5F}"/>
                    </a:ext>
                  </a:extLst>
                </p:cNvPr>
                <p:cNvPicPr/>
                <p:nvPr/>
              </p:nvPicPr>
              <p:blipFill>
                <a:blip r:embed="rId31"/>
                <a:stretch>
                  <a:fillRect/>
                </a:stretch>
              </p:blipFill>
              <p:spPr>
                <a:xfrm>
                  <a:off x="4643520" y="2913325"/>
                  <a:ext cx="6300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잉크 23">
                  <a:extLst>
                    <a:ext uri="{FF2B5EF4-FFF2-40B4-BE49-F238E27FC236}">
                      <a16:creationId xmlns:a16="http://schemas.microsoft.com/office/drawing/2014/main" id="{DD0804C5-20F5-4E02-A0E0-4AD100800D9C}"/>
                    </a:ext>
                  </a:extLst>
                </p14:cNvPr>
                <p14:cNvContentPartPr/>
                <p14:nvPr/>
              </p14:nvContentPartPr>
              <p14:xfrm>
                <a:off x="4688520" y="2948965"/>
                <a:ext cx="91080" cy="136080"/>
              </p14:xfrm>
            </p:contentPart>
          </mc:Choice>
          <mc:Fallback xmlns="">
            <p:pic>
              <p:nvPicPr>
                <p:cNvPr id="24" name="잉크 23">
                  <a:extLst>
                    <a:ext uri="{FF2B5EF4-FFF2-40B4-BE49-F238E27FC236}">
                      <a16:creationId xmlns:a16="http://schemas.microsoft.com/office/drawing/2014/main" id="{DD0804C5-20F5-4E02-A0E0-4AD100800D9C}"/>
                    </a:ext>
                  </a:extLst>
                </p:cNvPr>
                <p:cNvPicPr/>
                <p:nvPr/>
              </p:nvPicPr>
              <p:blipFill>
                <a:blip r:embed="rId33"/>
                <a:stretch>
                  <a:fillRect/>
                </a:stretch>
              </p:blipFill>
              <p:spPr>
                <a:xfrm>
                  <a:off x="4679520" y="2939965"/>
                  <a:ext cx="108720" cy="153720"/>
                </a:xfrm>
                <a:prstGeom prst="rect">
                  <a:avLst/>
                </a:prstGeom>
              </p:spPr>
            </p:pic>
          </mc:Fallback>
        </mc:AlternateContent>
      </p:grpSp>
      <mc:AlternateContent xmlns:mc="http://schemas.openxmlformats.org/markup-compatibility/2006" xmlns:a14="http://schemas.microsoft.com/office/drawing/2010/main">
        <mc:Choice Requires="a14">
          <p:sp>
            <p:nvSpPr>
              <p:cNvPr id="36" name="Google Shape;106;p4">
                <a:extLst>
                  <a:ext uri="{FF2B5EF4-FFF2-40B4-BE49-F238E27FC236}">
                    <a16:creationId xmlns:a16="http://schemas.microsoft.com/office/drawing/2014/main" id="{A64CD320-28F6-4FA9-903E-9C44707ADD87}"/>
                  </a:ext>
                </a:extLst>
              </p:cNvPr>
              <p:cNvSpPr txBox="1">
                <a:spLocks/>
              </p:cNvSpPr>
              <p:nvPr/>
            </p:nvSpPr>
            <p:spPr>
              <a:xfrm>
                <a:off x="1633106" y="4274556"/>
                <a:ext cx="11025908" cy="55998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48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1pPr>
                <a:lvl2pPr marL="914400" marR="0" lvl="1" indent="-342900" algn="l" rtl="0">
                  <a:lnSpc>
                    <a:spcPct val="100000"/>
                  </a:lnSpc>
                  <a:spcBef>
                    <a:spcPts val="40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2pPr>
                <a:lvl3pPr marL="1371600" marR="0" lvl="2" indent="-342900" algn="l" rtl="0">
                  <a:lnSpc>
                    <a:spcPct val="100000"/>
                  </a:lnSpc>
                  <a:spcBef>
                    <a:spcPts val="32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3pPr>
                <a:lvl4pPr marL="1828800" marR="0" lvl="3" indent="-342900" algn="l" rtl="0">
                  <a:lnSpc>
                    <a:spcPct val="100000"/>
                  </a:lnSpc>
                  <a:spcBef>
                    <a:spcPts val="28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4pPr>
                <a:lvl5pPr marL="2286000" marR="0" lvl="4" indent="-342900" algn="l" rtl="0">
                  <a:lnSpc>
                    <a:spcPct val="100000"/>
                  </a:lnSpc>
                  <a:spcBef>
                    <a:spcPts val="24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5pPr>
                <a:lvl6pPr marL="2743200" marR="0" lvl="5" indent="-342900" algn="l" rtl="0">
                  <a:lnSpc>
                    <a:spcPct val="100000"/>
                  </a:lnSpc>
                  <a:spcBef>
                    <a:spcPts val="40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6pPr>
                <a:lvl7pPr marL="3200400" marR="0" lvl="6" indent="-342900" algn="l" rtl="0">
                  <a:lnSpc>
                    <a:spcPct val="100000"/>
                  </a:lnSpc>
                  <a:spcBef>
                    <a:spcPts val="40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7pPr>
                <a:lvl8pPr marL="3657600" marR="0" lvl="7" indent="-342900" algn="l" rtl="0">
                  <a:lnSpc>
                    <a:spcPct val="100000"/>
                  </a:lnSpc>
                  <a:spcBef>
                    <a:spcPts val="40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8pPr>
                <a:lvl9pPr marL="4114800" marR="0" lvl="8" indent="-342900" algn="l" rtl="0">
                  <a:lnSpc>
                    <a:spcPct val="100000"/>
                  </a:lnSpc>
                  <a:spcBef>
                    <a:spcPts val="40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9pPr>
              </a:lstStyle>
              <a:p>
                <a:pPr marL="88900" indent="0">
                  <a:buSzPts val="2200"/>
                  <a:buNone/>
                </a:pPr>
                <a14:m>
                  <m:oMath xmlns:m="http://schemas.openxmlformats.org/officeDocument/2006/math">
                    <m:r>
                      <a:rPr lang="en-US" sz="2400" b="0" i="1" smtClean="0">
                        <a:latin typeface="Cambria Math" panose="02040503050406030204" pitchFamily="18" charset="0"/>
                      </a:rPr>
                      <m:t>𝜆</m:t>
                    </m:r>
                  </m:oMath>
                </a14:m>
                <a:r>
                  <a:rPr lang="en-US" sz="2400" dirty="0"/>
                  <a:t> is a hyperparameter to determine the influence of </a:t>
                </a:r>
                <a:r>
                  <a:rPr lang="en-US" altLang="ko-KR" sz="2400" dirty="0"/>
                  <a:t>E(H(β))  </a:t>
                </a:r>
                <a:r>
                  <a:rPr lang="en-US" sz="2400" dirty="0"/>
                  <a:t>on </a:t>
                </a:r>
                <a14:m>
                  <m:oMath xmlns:m="http://schemas.openxmlformats.org/officeDocument/2006/math">
                    <m:sSup>
                      <m:sSupPr>
                        <m:ctrlPr>
                          <a:rPr lang="en-US" altLang="ko-KR" sz="2400" b="0" i="1" smtClean="0">
                            <a:latin typeface="Cambria Math" panose="02040503050406030204" pitchFamily="18" charset="0"/>
                          </a:rPr>
                        </m:ctrlPr>
                      </m:sSupPr>
                      <m:e>
                        <m:r>
                          <a:rPr lang="en-US" altLang="ko-KR" sz="2400" b="0" i="1" smtClean="0">
                            <a:latin typeface="Cambria Math" panose="02040503050406030204" pitchFamily="18" charset="0"/>
                          </a:rPr>
                          <m:t>𝑑</m:t>
                        </m:r>
                      </m:e>
                      <m:sup>
                        <m:r>
                          <a:rPr lang="en-US" altLang="ko-KR" sz="2400" b="0" i="1" smtClean="0">
                            <a:latin typeface="Cambria Math" panose="02040503050406030204" pitchFamily="18" charset="0"/>
                          </a:rPr>
                          <m:t>𝑒𝑥𝑝</m:t>
                        </m:r>
                      </m:sup>
                    </m:sSup>
                  </m:oMath>
                </a14:m>
                <a:r>
                  <a:rPr lang="en-US" altLang="ko-KR" sz="2400" dirty="0"/>
                  <a:t>. </a:t>
                </a:r>
                <a:endParaRPr lang="en-US" sz="2400" dirty="0"/>
              </a:p>
            </p:txBody>
          </p:sp>
        </mc:Choice>
        <mc:Fallback xmlns="">
          <p:sp>
            <p:nvSpPr>
              <p:cNvPr id="36" name="Google Shape;106;p4">
                <a:extLst>
                  <a:ext uri="{FF2B5EF4-FFF2-40B4-BE49-F238E27FC236}">
                    <a16:creationId xmlns:a16="http://schemas.microsoft.com/office/drawing/2014/main" id="{A64CD320-28F6-4FA9-903E-9C44707ADD87}"/>
                  </a:ext>
                </a:extLst>
              </p:cNvPr>
              <p:cNvSpPr txBox="1">
                <a:spLocks noRot="1" noChangeAspect="1" noMove="1" noResize="1" noEditPoints="1" noAdjustHandles="1" noChangeArrowheads="1" noChangeShapeType="1" noTextEdit="1"/>
              </p:cNvSpPr>
              <p:nvPr/>
            </p:nvSpPr>
            <p:spPr>
              <a:xfrm>
                <a:off x="1633106" y="4274556"/>
                <a:ext cx="11025908" cy="559987"/>
              </a:xfrm>
              <a:prstGeom prst="rect">
                <a:avLst/>
              </a:prstGeom>
              <a:blipFill>
                <a:blip r:embed="rId34"/>
                <a:stretch>
                  <a:fillRect b="-18478"/>
                </a:stretch>
              </a:blipFill>
              <a:ln>
                <a:noFill/>
              </a:ln>
            </p:spPr>
            <p:txBody>
              <a:bodyPr/>
              <a:lstStyle/>
              <a:p>
                <a:r>
                  <a:rPr lang="ko-KR" altLang="en-US">
                    <a:noFill/>
                  </a:rPr>
                  <a:t> </a:t>
                </a:r>
              </a:p>
            </p:txBody>
          </p:sp>
        </mc:Fallback>
      </mc:AlternateContent>
      <p:grpSp>
        <p:nvGrpSpPr>
          <p:cNvPr id="100" name="그룹 99">
            <a:extLst>
              <a:ext uri="{FF2B5EF4-FFF2-40B4-BE49-F238E27FC236}">
                <a16:creationId xmlns:a16="http://schemas.microsoft.com/office/drawing/2014/main" id="{A1A9DF92-97ED-4BA2-9C7A-CB2E8A59057F}"/>
              </a:ext>
            </a:extLst>
          </p:cNvPr>
          <p:cNvGrpSpPr/>
          <p:nvPr/>
        </p:nvGrpSpPr>
        <p:grpSpPr>
          <a:xfrm>
            <a:off x="3881400" y="3146245"/>
            <a:ext cx="349920" cy="421560"/>
            <a:chOff x="3881400" y="3146245"/>
            <a:chExt cx="349920" cy="421560"/>
          </a:xfrm>
        </p:grpSpPr>
        <mc:AlternateContent xmlns:mc="http://schemas.openxmlformats.org/markup-compatibility/2006" xmlns:p14="http://schemas.microsoft.com/office/powerpoint/2010/main">
          <mc:Choice Requires="p14">
            <p:contentPart p14:bwMode="auto" r:id="rId35">
              <p14:nvContentPartPr>
                <p14:cNvPr id="98" name="잉크 97">
                  <a:extLst>
                    <a:ext uri="{FF2B5EF4-FFF2-40B4-BE49-F238E27FC236}">
                      <a16:creationId xmlns:a16="http://schemas.microsoft.com/office/drawing/2014/main" id="{08A42472-F313-4305-8B49-F7E78CFEFE0D}"/>
                    </a:ext>
                  </a:extLst>
                </p14:cNvPr>
                <p14:cNvContentPartPr/>
                <p14:nvPr/>
              </p14:nvContentPartPr>
              <p14:xfrm>
                <a:off x="3926400" y="3146245"/>
                <a:ext cx="304920" cy="420480"/>
              </p14:xfrm>
            </p:contentPart>
          </mc:Choice>
          <mc:Fallback xmlns="">
            <p:pic>
              <p:nvPicPr>
                <p:cNvPr id="98" name="잉크 97">
                  <a:extLst>
                    <a:ext uri="{FF2B5EF4-FFF2-40B4-BE49-F238E27FC236}">
                      <a16:creationId xmlns:a16="http://schemas.microsoft.com/office/drawing/2014/main" id="{08A42472-F313-4305-8B49-F7E78CFEFE0D}"/>
                    </a:ext>
                  </a:extLst>
                </p:cNvPr>
                <p:cNvPicPr/>
                <p:nvPr/>
              </p:nvPicPr>
              <p:blipFill>
                <a:blip r:embed="rId36"/>
                <a:stretch>
                  <a:fillRect/>
                </a:stretch>
              </p:blipFill>
              <p:spPr>
                <a:xfrm>
                  <a:off x="3917400" y="3137605"/>
                  <a:ext cx="32256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9" name="잉크 98">
                  <a:extLst>
                    <a:ext uri="{FF2B5EF4-FFF2-40B4-BE49-F238E27FC236}">
                      <a16:creationId xmlns:a16="http://schemas.microsoft.com/office/drawing/2014/main" id="{3E42F892-C023-4116-A7E0-0FF20A8B0C2D}"/>
                    </a:ext>
                  </a:extLst>
                </p14:cNvPr>
                <p14:cNvContentPartPr/>
                <p14:nvPr/>
              </p14:nvContentPartPr>
              <p14:xfrm>
                <a:off x="3881400" y="3504805"/>
                <a:ext cx="102240" cy="63000"/>
              </p14:xfrm>
            </p:contentPart>
          </mc:Choice>
          <mc:Fallback xmlns="">
            <p:pic>
              <p:nvPicPr>
                <p:cNvPr id="99" name="잉크 98">
                  <a:extLst>
                    <a:ext uri="{FF2B5EF4-FFF2-40B4-BE49-F238E27FC236}">
                      <a16:creationId xmlns:a16="http://schemas.microsoft.com/office/drawing/2014/main" id="{3E42F892-C023-4116-A7E0-0FF20A8B0C2D}"/>
                    </a:ext>
                  </a:extLst>
                </p:cNvPr>
                <p:cNvPicPr/>
                <p:nvPr/>
              </p:nvPicPr>
              <p:blipFill>
                <a:blip r:embed="rId38"/>
                <a:stretch>
                  <a:fillRect/>
                </a:stretch>
              </p:blipFill>
              <p:spPr>
                <a:xfrm>
                  <a:off x="3872400" y="3496165"/>
                  <a:ext cx="119880" cy="80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
            <p14:nvContentPartPr>
              <p14:cNvPr id="101" name="잉크 100">
                <a:extLst>
                  <a:ext uri="{FF2B5EF4-FFF2-40B4-BE49-F238E27FC236}">
                    <a16:creationId xmlns:a16="http://schemas.microsoft.com/office/drawing/2014/main" id="{A20174D4-3686-4540-87B1-68D46852A84A}"/>
                  </a:ext>
                </a:extLst>
              </p14:cNvPr>
              <p14:cNvContentPartPr/>
              <p14:nvPr/>
            </p14:nvContentPartPr>
            <p14:xfrm>
              <a:off x="5061120" y="3127165"/>
              <a:ext cx="631800" cy="534600"/>
            </p14:xfrm>
          </p:contentPart>
        </mc:Choice>
        <mc:Fallback xmlns="">
          <p:pic>
            <p:nvPicPr>
              <p:cNvPr id="101" name="잉크 100">
                <a:extLst>
                  <a:ext uri="{FF2B5EF4-FFF2-40B4-BE49-F238E27FC236}">
                    <a16:creationId xmlns:a16="http://schemas.microsoft.com/office/drawing/2014/main" id="{A20174D4-3686-4540-87B1-68D46852A84A}"/>
                  </a:ext>
                </a:extLst>
              </p:cNvPr>
              <p:cNvPicPr/>
              <p:nvPr/>
            </p:nvPicPr>
            <p:blipFill>
              <a:blip r:embed="rId40"/>
              <a:stretch>
                <a:fillRect/>
              </a:stretch>
            </p:blipFill>
            <p:spPr>
              <a:xfrm>
                <a:off x="5052120" y="3118525"/>
                <a:ext cx="649440" cy="552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02" name="잉크 101">
                <a:extLst>
                  <a:ext uri="{FF2B5EF4-FFF2-40B4-BE49-F238E27FC236}">
                    <a16:creationId xmlns:a16="http://schemas.microsoft.com/office/drawing/2014/main" id="{9C88BF31-BDA3-44B5-890C-B7C7EDFE8478}"/>
                  </a:ext>
                </a:extLst>
              </p14:cNvPr>
              <p14:cNvContentPartPr/>
              <p14:nvPr/>
            </p14:nvContentPartPr>
            <p14:xfrm>
              <a:off x="5020440" y="3594805"/>
              <a:ext cx="142560" cy="74160"/>
            </p14:xfrm>
          </p:contentPart>
        </mc:Choice>
        <mc:Fallback xmlns="">
          <p:pic>
            <p:nvPicPr>
              <p:cNvPr id="102" name="잉크 101">
                <a:extLst>
                  <a:ext uri="{FF2B5EF4-FFF2-40B4-BE49-F238E27FC236}">
                    <a16:creationId xmlns:a16="http://schemas.microsoft.com/office/drawing/2014/main" id="{9C88BF31-BDA3-44B5-890C-B7C7EDFE8478}"/>
                  </a:ext>
                </a:extLst>
              </p:cNvPr>
              <p:cNvPicPr/>
              <p:nvPr/>
            </p:nvPicPr>
            <p:blipFill>
              <a:blip r:embed="rId42"/>
              <a:stretch>
                <a:fillRect/>
              </a:stretch>
            </p:blipFill>
            <p:spPr>
              <a:xfrm>
                <a:off x="5011440" y="3586165"/>
                <a:ext cx="1602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06" name="잉크 105">
                <a:extLst>
                  <a:ext uri="{FF2B5EF4-FFF2-40B4-BE49-F238E27FC236}">
                    <a16:creationId xmlns:a16="http://schemas.microsoft.com/office/drawing/2014/main" id="{BA3A7B3D-D116-4D36-A0D8-441DE2E0C94B}"/>
                  </a:ext>
                </a:extLst>
              </p14:cNvPr>
              <p14:cNvContentPartPr/>
              <p14:nvPr/>
            </p14:nvContentPartPr>
            <p14:xfrm>
              <a:off x="7566360" y="3189445"/>
              <a:ext cx="226440" cy="452880"/>
            </p14:xfrm>
          </p:contentPart>
        </mc:Choice>
        <mc:Fallback xmlns="">
          <p:pic>
            <p:nvPicPr>
              <p:cNvPr id="106" name="잉크 105">
                <a:extLst>
                  <a:ext uri="{FF2B5EF4-FFF2-40B4-BE49-F238E27FC236}">
                    <a16:creationId xmlns:a16="http://schemas.microsoft.com/office/drawing/2014/main" id="{BA3A7B3D-D116-4D36-A0D8-441DE2E0C94B}"/>
                  </a:ext>
                </a:extLst>
              </p:cNvPr>
              <p:cNvPicPr/>
              <p:nvPr/>
            </p:nvPicPr>
            <p:blipFill>
              <a:blip r:embed="rId44"/>
              <a:stretch>
                <a:fillRect/>
              </a:stretch>
            </p:blipFill>
            <p:spPr>
              <a:xfrm>
                <a:off x="7557360" y="3180805"/>
                <a:ext cx="244080" cy="4705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11" name="잉크 110">
                <a:extLst>
                  <a:ext uri="{FF2B5EF4-FFF2-40B4-BE49-F238E27FC236}">
                    <a16:creationId xmlns:a16="http://schemas.microsoft.com/office/drawing/2014/main" id="{58C97382-AD43-4670-AB0D-472814F79F2B}"/>
                  </a:ext>
                </a:extLst>
              </p14:cNvPr>
              <p14:cNvContentPartPr/>
              <p14:nvPr/>
            </p14:nvContentPartPr>
            <p14:xfrm>
              <a:off x="7700640" y="3540805"/>
              <a:ext cx="219960" cy="126360"/>
            </p14:xfrm>
          </p:contentPart>
        </mc:Choice>
        <mc:Fallback xmlns="">
          <p:pic>
            <p:nvPicPr>
              <p:cNvPr id="111" name="잉크 110">
                <a:extLst>
                  <a:ext uri="{FF2B5EF4-FFF2-40B4-BE49-F238E27FC236}">
                    <a16:creationId xmlns:a16="http://schemas.microsoft.com/office/drawing/2014/main" id="{58C97382-AD43-4670-AB0D-472814F79F2B}"/>
                  </a:ext>
                </a:extLst>
              </p:cNvPr>
              <p:cNvPicPr/>
              <p:nvPr/>
            </p:nvPicPr>
            <p:blipFill>
              <a:blip r:embed="rId46"/>
              <a:stretch>
                <a:fillRect/>
              </a:stretch>
            </p:blipFill>
            <p:spPr>
              <a:xfrm>
                <a:off x="7691640" y="3531805"/>
                <a:ext cx="237600" cy="144000"/>
              </a:xfrm>
              <a:prstGeom prst="rect">
                <a:avLst/>
              </a:prstGeom>
            </p:spPr>
          </p:pic>
        </mc:Fallback>
      </mc:AlternateContent>
      <p:sp>
        <p:nvSpPr>
          <p:cNvPr id="33" name="TextBox 32">
            <a:extLst>
              <a:ext uri="{FF2B5EF4-FFF2-40B4-BE49-F238E27FC236}">
                <a16:creationId xmlns:a16="http://schemas.microsoft.com/office/drawing/2014/main" id="{53592834-F18C-4E79-9260-982181E64A6E}"/>
              </a:ext>
            </a:extLst>
          </p:cNvPr>
          <p:cNvSpPr txBox="1"/>
          <p:nvPr/>
        </p:nvSpPr>
        <p:spPr>
          <a:xfrm>
            <a:off x="5950823" y="2946823"/>
            <a:ext cx="2907674" cy="338554"/>
          </a:xfrm>
          <a:prstGeom prst="rect">
            <a:avLst/>
          </a:prstGeom>
          <a:noFill/>
        </p:spPr>
        <p:txBody>
          <a:bodyPr wrap="square" rtlCol="0">
            <a:spAutoFit/>
          </a:bodyPr>
          <a:lstStyle/>
          <a:p>
            <a:r>
              <a:rPr lang="en-US" altLang="ko-KR" sz="1600" b="1" i="1" dirty="0">
                <a:solidFill>
                  <a:schemeClr val="bg1">
                    <a:lumMod val="50000"/>
                  </a:schemeClr>
                </a:solidFill>
                <a:latin typeface="Playfair Display" panose="00000500000000000000" pitchFamily="2" charset="0"/>
              </a:rPr>
              <a:t>Momentum</a:t>
            </a:r>
            <a:endParaRPr lang="ko-KR" altLang="en-US" sz="1600" b="1" i="1" dirty="0">
              <a:solidFill>
                <a:schemeClr val="bg1">
                  <a:lumMod val="50000"/>
                </a:schemeClr>
              </a:solidFill>
              <a:latin typeface="Playfair Display" panose="00000500000000000000" pitchFamily="2" charset="0"/>
            </a:endParaRPr>
          </a:p>
        </p:txBody>
      </p:sp>
    </p:spTree>
    <p:extLst>
      <p:ext uri="{BB962C8B-B14F-4D97-AF65-F5344CB8AC3E}">
        <p14:creationId xmlns:p14="http://schemas.microsoft.com/office/powerpoint/2010/main" val="36223333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 name="Google Shape;98;p3">
            <a:extLst>
              <a:ext uri="{FF2B5EF4-FFF2-40B4-BE49-F238E27FC236}">
                <a16:creationId xmlns:a16="http://schemas.microsoft.com/office/drawing/2014/main" id="{ADDE21E2-8F03-41BF-9C04-7D699A475705}"/>
              </a:ext>
            </a:extLst>
          </p:cNvPr>
          <p:cNvSpPr/>
          <p:nvPr/>
        </p:nvSpPr>
        <p:spPr>
          <a:xfrm>
            <a:off x="731746" y="3446374"/>
            <a:ext cx="5687100" cy="533400"/>
          </a:xfrm>
          <a:prstGeom prst="rect">
            <a:avLst/>
          </a:prstGeom>
          <a:solidFill>
            <a:srgbClr val="C00000"/>
          </a:solidFill>
          <a:ln>
            <a:noFill/>
          </a:ln>
          <a:effectLst>
            <a:outerShdw blurRad="50800" dist="38100" dir="2700000" sx="102000" sy="102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2" name="Google Shape;92;p2"/>
          <p:cNvSpPr txBox="1">
            <a:spLocks noGrp="1"/>
          </p:cNvSpPr>
          <p:nvPr>
            <p:ph type="title"/>
          </p:nvPr>
        </p:nvSpPr>
        <p:spPr>
          <a:xfrm>
            <a:off x="0" y="685800"/>
            <a:ext cx="12192000" cy="66675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3200"/>
              <a:buFont typeface="Spectral Light"/>
              <a:buNone/>
            </a:pPr>
            <a:r>
              <a:rPr lang="en-US" dirty="0">
                <a:latin typeface="Playfair Display Medium"/>
                <a:ea typeface="Playfair Display Medium"/>
                <a:cs typeface="Playfair Display Medium"/>
                <a:sym typeface="Playfair Display Medium"/>
              </a:rPr>
              <a:t>Outline</a:t>
            </a:r>
            <a:endParaRPr dirty="0">
              <a:latin typeface="Playfair Display Medium"/>
              <a:ea typeface="Playfair Display Medium"/>
              <a:cs typeface="Playfair Display Medium"/>
              <a:sym typeface="Playfair Display Medium"/>
            </a:endParaRPr>
          </a:p>
        </p:txBody>
      </p:sp>
      <p:sp>
        <p:nvSpPr>
          <p:cNvPr id="93" name="Google Shape;93;p2"/>
          <p:cNvSpPr txBox="1">
            <a:spLocks noGrp="1"/>
          </p:cNvSpPr>
          <p:nvPr>
            <p:ph type="body" idx="1"/>
          </p:nvPr>
        </p:nvSpPr>
        <p:spPr>
          <a:xfrm>
            <a:off x="290514" y="1562102"/>
            <a:ext cx="11610975" cy="4525963"/>
          </a:xfrm>
          <a:prstGeom prst="rect">
            <a:avLst/>
          </a:prstGeom>
          <a:noFill/>
          <a:ln>
            <a:noFill/>
          </a:ln>
        </p:spPr>
        <p:txBody>
          <a:bodyPr spcFirstLastPara="1" wrap="square" lIns="91425" tIns="45700" rIns="91425" bIns="45700" anchor="t" anchorCtr="0">
            <a:noAutofit/>
          </a:bodyPr>
          <a:lstStyle/>
          <a:p>
            <a:pPr marL="508000" lvl="0">
              <a:spcBef>
                <a:spcPts val="1200"/>
              </a:spcBef>
              <a:buSzPts val="2800"/>
              <a:buFont typeface="Wingdings" panose="05000000000000000000" pitchFamily="2" charset="2"/>
              <a:buChar char="§"/>
            </a:pPr>
            <a:r>
              <a:rPr lang="en-US" altLang="ko-KR" sz="2800" dirty="0">
                <a:solidFill>
                  <a:schemeClr val="bg1">
                    <a:lumMod val="50000"/>
                  </a:schemeClr>
                </a:solidFill>
              </a:rPr>
              <a:t>Sparse-noisy </a:t>
            </a:r>
            <a:r>
              <a:rPr lang="en-US" altLang="ko-KR" sz="2800" dirty="0" err="1">
                <a:solidFill>
                  <a:schemeClr val="bg1">
                    <a:lumMod val="50000"/>
                  </a:schemeClr>
                </a:solidFill>
              </a:rPr>
              <a:t>Softmax</a:t>
            </a:r>
            <a:endParaRPr lang="en-US" altLang="ko-KR" sz="2800" dirty="0">
              <a:solidFill>
                <a:schemeClr val="bg1">
                  <a:lumMod val="50000"/>
                </a:schemeClr>
              </a:solidFill>
            </a:endParaRPr>
          </a:p>
          <a:p>
            <a:pPr marL="508000">
              <a:spcBef>
                <a:spcPts val="1200"/>
              </a:spcBef>
              <a:buSzPts val="2800"/>
              <a:buFont typeface="Wingdings" panose="05000000000000000000" pitchFamily="2" charset="2"/>
              <a:buChar char="§"/>
            </a:pPr>
            <a:r>
              <a:rPr lang="en-US" altLang="ko-KR" sz="2800" dirty="0">
                <a:solidFill>
                  <a:schemeClr val="bg1">
                    <a:lumMod val="50000"/>
                  </a:schemeClr>
                </a:solidFill>
              </a:rPr>
              <a:t>Exponential Temperature Schedule</a:t>
            </a:r>
          </a:p>
          <a:p>
            <a:pPr marL="508000">
              <a:spcBef>
                <a:spcPts val="1200"/>
              </a:spcBef>
              <a:buSzPts val="2800"/>
              <a:buFont typeface="Wingdings" panose="05000000000000000000" pitchFamily="2" charset="2"/>
              <a:buChar char="§"/>
            </a:pPr>
            <a:r>
              <a:rPr lang="en-US" altLang="ko-KR" sz="2800" dirty="0">
                <a:solidFill>
                  <a:schemeClr val="bg1">
                    <a:lumMod val="50000"/>
                  </a:schemeClr>
                </a:solidFill>
              </a:rPr>
              <a:t>Entropy-based Adaptive Scheme</a:t>
            </a:r>
          </a:p>
          <a:p>
            <a:pPr marL="508000" lvl="0">
              <a:spcBef>
                <a:spcPts val="1200"/>
              </a:spcBef>
              <a:buSzPts val="2800"/>
              <a:buFont typeface="Wingdings" panose="05000000000000000000" pitchFamily="2" charset="2"/>
              <a:buChar char="§"/>
            </a:pPr>
            <a:r>
              <a:rPr lang="en-US" altLang="ko-KR" sz="2800" dirty="0">
                <a:solidFill>
                  <a:schemeClr val="bg1"/>
                </a:solidFill>
              </a:rPr>
              <a:t>Experimental Results</a:t>
            </a:r>
          </a:p>
          <a:p>
            <a:pPr marL="508000" lvl="0">
              <a:spcBef>
                <a:spcPts val="1200"/>
              </a:spcBef>
              <a:buSzPts val="2800"/>
              <a:buFont typeface="Wingdings" panose="05000000000000000000" pitchFamily="2" charset="2"/>
              <a:buChar char="§"/>
            </a:pPr>
            <a:r>
              <a:rPr lang="en-US" altLang="ko-KR" sz="2800" dirty="0">
                <a:solidFill>
                  <a:schemeClr val="bg1">
                    <a:lumMod val="50000"/>
                  </a:schemeClr>
                </a:solidFill>
              </a:rPr>
              <a:t>Conclusion</a:t>
            </a:r>
          </a:p>
          <a:p>
            <a:pPr marL="508000" lvl="0">
              <a:spcBef>
                <a:spcPts val="1200"/>
              </a:spcBef>
              <a:buSzPts val="2800"/>
              <a:buFont typeface="Wingdings" panose="05000000000000000000" pitchFamily="2" charset="2"/>
              <a:buChar char="§"/>
            </a:pPr>
            <a:r>
              <a:rPr lang="en-US" altLang="ko-KR" sz="2800" dirty="0">
                <a:solidFill>
                  <a:schemeClr val="bg1">
                    <a:lumMod val="50000"/>
                  </a:schemeClr>
                </a:solidFill>
              </a:rPr>
              <a:t>Future Works</a:t>
            </a:r>
          </a:p>
        </p:txBody>
      </p:sp>
    </p:spTree>
    <p:extLst>
      <p:ext uri="{BB962C8B-B14F-4D97-AF65-F5344CB8AC3E}">
        <p14:creationId xmlns:p14="http://schemas.microsoft.com/office/powerpoint/2010/main" val="2616536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6"/>
          <p:cNvSpPr txBox="1">
            <a:spLocks noGrp="1"/>
          </p:cNvSpPr>
          <p:nvPr>
            <p:ph type="title"/>
          </p:nvPr>
        </p:nvSpPr>
        <p:spPr>
          <a:xfrm>
            <a:off x="0" y="685800"/>
            <a:ext cx="12192000" cy="666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Spectral SemiBold"/>
              <a:buNone/>
            </a:pPr>
            <a:r>
              <a:rPr lang="en-US" sz="2800" dirty="0"/>
              <a:t>Experimental Results</a:t>
            </a:r>
            <a:endParaRPr sz="2800" dirty="0"/>
          </a:p>
        </p:txBody>
      </p:sp>
      <p:sp>
        <p:nvSpPr>
          <p:cNvPr id="120" name="Google Shape;120;p6"/>
          <p:cNvSpPr txBox="1">
            <a:spLocks noGrp="1"/>
          </p:cNvSpPr>
          <p:nvPr>
            <p:ph type="sldNum" idx="12"/>
          </p:nvPr>
        </p:nvSpPr>
        <p:spPr>
          <a:xfrm>
            <a:off x="9296400" y="6482090"/>
            <a:ext cx="2743200" cy="261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17</a:t>
            </a:fld>
            <a:endParaRPr/>
          </a:p>
        </p:txBody>
      </p:sp>
      <p:pic>
        <p:nvPicPr>
          <p:cNvPr id="4" name="그림 3">
            <a:extLst>
              <a:ext uri="{FF2B5EF4-FFF2-40B4-BE49-F238E27FC236}">
                <a16:creationId xmlns:a16="http://schemas.microsoft.com/office/drawing/2014/main" id="{7E4875C7-E35E-43D3-BA20-02D8F75316BD}"/>
              </a:ext>
            </a:extLst>
          </p:cNvPr>
          <p:cNvPicPr>
            <a:picLocks noChangeAspect="1"/>
          </p:cNvPicPr>
          <p:nvPr/>
        </p:nvPicPr>
        <p:blipFill>
          <a:blip r:embed="rId3"/>
          <a:stretch>
            <a:fillRect/>
          </a:stretch>
        </p:blipFill>
        <p:spPr>
          <a:xfrm>
            <a:off x="1972235" y="1514065"/>
            <a:ext cx="7897906" cy="754402"/>
          </a:xfrm>
          <a:prstGeom prst="rect">
            <a:avLst/>
          </a:prstGeom>
        </p:spPr>
      </p:pic>
      <p:pic>
        <p:nvPicPr>
          <p:cNvPr id="6" name="그림 5">
            <a:extLst>
              <a:ext uri="{FF2B5EF4-FFF2-40B4-BE49-F238E27FC236}">
                <a16:creationId xmlns:a16="http://schemas.microsoft.com/office/drawing/2014/main" id="{A1193469-14DF-421E-915B-F79A9B116CD6}"/>
              </a:ext>
            </a:extLst>
          </p:cNvPr>
          <p:cNvPicPr>
            <a:picLocks noChangeAspect="1"/>
          </p:cNvPicPr>
          <p:nvPr/>
        </p:nvPicPr>
        <p:blipFill>
          <a:blip r:embed="rId4"/>
          <a:stretch>
            <a:fillRect/>
          </a:stretch>
        </p:blipFill>
        <p:spPr>
          <a:xfrm>
            <a:off x="1210235" y="2386909"/>
            <a:ext cx="9421905" cy="3785291"/>
          </a:xfrm>
          <a:prstGeom prst="rect">
            <a:avLst/>
          </a:prstGeom>
        </p:spPr>
      </p:pic>
    </p:spTree>
    <p:extLst>
      <p:ext uri="{BB962C8B-B14F-4D97-AF65-F5344CB8AC3E}">
        <p14:creationId xmlns:p14="http://schemas.microsoft.com/office/powerpoint/2010/main" val="1703466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6"/>
          <p:cNvSpPr txBox="1">
            <a:spLocks noGrp="1"/>
          </p:cNvSpPr>
          <p:nvPr>
            <p:ph type="title"/>
          </p:nvPr>
        </p:nvSpPr>
        <p:spPr>
          <a:xfrm>
            <a:off x="0" y="685800"/>
            <a:ext cx="12192000" cy="666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Spectral SemiBold"/>
              <a:buNone/>
            </a:pPr>
            <a:r>
              <a:rPr lang="en-US" sz="2800" dirty="0"/>
              <a:t>Experimental Results</a:t>
            </a:r>
            <a:endParaRPr sz="2800" dirty="0"/>
          </a:p>
        </p:txBody>
      </p:sp>
      <p:sp>
        <p:nvSpPr>
          <p:cNvPr id="120" name="Google Shape;120;p6"/>
          <p:cNvSpPr txBox="1">
            <a:spLocks noGrp="1"/>
          </p:cNvSpPr>
          <p:nvPr>
            <p:ph type="sldNum" idx="12"/>
          </p:nvPr>
        </p:nvSpPr>
        <p:spPr>
          <a:xfrm>
            <a:off x="9296400" y="6482090"/>
            <a:ext cx="2743200" cy="261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18</a:t>
            </a:fld>
            <a:endParaRPr/>
          </a:p>
        </p:txBody>
      </p:sp>
      <p:pic>
        <p:nvPicPr>
          <p:cNvPr id="4" name="그림 3">
            <a:extLst>
              <a:ext uri="{FF2B5EF4-FFF2-40B4-BE49-F238E27FC236}">
                <a16:creationId xmlns:a16="http://schemas.microsoft.com/office/drawing/2014/main" id="{FD98CDE4-7E6D-4C8E-BD53-F0A7D3118F27}"/>
              </a:ext>
            </a:extLst>
          </p:cNvPr>
          <p:cNvPicPr>
            <a:picLocks noChangeAspect="1"/>
          </p:cNvPicPr>
          <p:nvPr/>
        </p:nvPicPr>
        <p:blipFill>
          <a:blip r:embed="rId3"/>
          <a:stretch>
            <a:fillRect/>
          </a:stretch>
        </p:blipFill>
        <p:spPr>
          <a:xfrm>
            <a:off x="565857" y="1696326"/>
            <a:ext cx="10934780" cy="414341"/>
          </a:xfrm>
          <a:prstGeom prst="rect">
            <a:avLst/>
          </a:prstGeom>
        </p:spPr>
      </p:pic>
      <p:pic>
        <p:nvPicPr>
          <p:cNvPr id="6" name="그림 5">
            <a:extLst>
              <a:ext uri="{FF2B5EF4-FFF2-40B4-BE49-F238E27FC236}">
                <a16:creationId xmlns:a16="http://schemas.microsoft.com/office/drawing/2014/main" id="{BE2A2E94-CAAA-4CCB-AC1C-57567A1375E3}"/>
              </a:ext>
            </a:extLst>
          </p:cNvPr>
          <p:cNvPicPr>
            <a:picLocks noChangeAspect="1"/>
          </p:cNvPicPr>
          <p:nvPr/>
        </p:nvPicPr>
        <p:blipFill>
          <a:blip r:embed="rId4"/>
          <a:stretch>
            <a:fillRect/>
          </a:stretch>
        </p:blipFill>
        <p:spPr>
          <a:xfrm>
            <a:off x="0" y="2544716"/>
            <a:ext cx="12192000" cy="3179407"/>
          </a:xfrm>
          <a:prstGeom prst="rect">
            <a:avLst/>
          </a:prstGeom>
        </p:spPr>
      </p:pic>
    </p:spTree>
    <p:extLst>
      <p:ext uri="{BB962C8B-B14F-4D97-AF65-F5344CB8AC3E}">
        <p14:creationId xmlns:p14="http://schemas.microsoft.com/office/powerpoint/2010/main" val="12720543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6"/>
          <p:cNvSpPr txBox="1">
            <a:spLocks noGrp="1"/>
          </p:cNvSpPr>
          <p:nvPr>
            <p:ph type="title"/>
          </p:nvPr>
        </p:nvSpPr>
        <p:spPr>
          <a:xfrm>
            <a:off x="0" y="685800"/>
            <a:ext cx="12192000" cy="666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Spectral SemiBold"/>
              <a:buNone/>
            </a:pPr>
            <a:r>
              <a:rPr lang="en-US" sz="2800" dirty="0"/>
              <a:t>Experimental Results</a:t>
            </a:r>
            <a:endParaRPr sz="2800" dirty="0"/>
          </a:p>
        </p:txBody>
      </p:sp>
      <p:sp>
        <p:nvSpPr>
          <p:cNvPr id="120" name="Google Shape;120;p6"/>
          <p:cNvSpPr txBox="1">
            <a:spLocks noGrp="1"/>
          </p:cNvSpPr>
          <p:nvPr>
            <p:ph type="sldNum" idx="12"/>
          </p:nvPr>
        </p:nvSpPr>
        <p:spPr>
          <a:xfrm>
            <a:off x="9296400" y="6482090"/>
            <a:ext cx="2743200" cy="261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19</a:t>
            </a:fld>
            <a:endParaRPr/>
          </a:p>
        </p:txBody>
      </p:sp>
      <p:pic>
        <p:nvPicPr>
          <p:cNvPr id="6" name="그림 5">
            <a:extLst>
              <a:ext uri="{FF2B5EF4-FFF2-40B4-BE49-F238E27FC236}">
                <a16:creationId xmlns:a16="http://schemas.microsoft.com/office/drawing/2014/main" id="{E16DC8FC-B264-4BF8-9C1E-9452142294EA}"/>
              </a:ext>
            </a:extLst>
          </p:cNvPr>
          <p:cNvPicPr>
            <a:picLocks noChangeAspect="1"/>
          </p:cNvPicPr>
          <p:nvPr/>
        </p:nvPicPr>
        <p:blipFill rotWithShape="1">
          <a:blip r:embed="rId3"/>
          <a:srcRect b="90204"/>
          <a:stretch/>
        </p:blipFill>
        <p:spPr>
          <a:xfrm>
            <a:off x="2900678" y="1462891"/>
            <a:ext cx="5643968" cy="452119"/>
          </a:xfrm>
          <a:prstGeom prst="rect">
            <a:avLst/>
          </a:prstGeom>
        </p:spPr>
      </p:pic>
      <p:pic>
        <p:nvPicPr>
          <p:cNvPr id="3" name="그림 2">
            <a:extLst>
              <a:ext uri="{FF2B5EF4-FFF2-40B4-BE49-F238E27FC236}">
                <a16:creationId xmlns:a16="http://schemas.microsoft.com/office/drawing/2014/main" id="{23CDB9E4-D471-459A-97D5-EB09B89CAEE9}"/>
              </a:ext>
            </a:extLst>
          </p:cNvPr>
          <p:cNvPicPr>
            <a:picLocks noChangeAspect="1"/>
          </p:cNvPicPr>
          <p:nvPr/>
        </p:nvPicPr>
        <p:blipFill>
          <a:blip r:embed="rId4"/>
          <a:stretch>
            <a:fillRect/>
          </a:stretch>
        </p:blipFill>
        <p:spPr>
          <a:xfrm>
            <a:off x="2900678" y="2025202"/>
            <a:ext cx="6395722" cy="418454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0" y="685800"/>
            <a:ext cx="12192000" cy="666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Spectral SemiBold"/>
              <a:buNone/>
            </a:pPr>
            <a:r>
              <a:rPr lang="en-US" sz="2800" dirty="0">
                <a:latin typeface="Playfair Display Medium"/>
                <a:ea typeface="Playfair Display Medium"/>
                <a:cs typeface="Playfair Display Medium"/>
                <a:sym typeface="Playfair Display Medium"/>
              </a:rPr>
              <a:t>Highlights</a:t>
            </a:r>
          </a:p>
        </p:txBody>
      </p:sp>
      <mc:AlternateContent xmlns:mc="http://schemas.openxmlformats.org/markup-compatibility/2006" xmlns:a14="http://schemas.microsoft.com/office/drawing/2010/main">
        <mc:Choice Requires="a14">
          <p:sp>
            <p:nvSpPr>
              <p:cNvPr id="106" name="Google Shape;106;p4"/>
              <p:cNvSpPr txBox="1">
                <a:spLocks noGrp="1"/>
              </p:cNvSpPr>
              <p:nvPr>
                <p:ph type="body" idx="1"/>
              </p:nvPr>
            </p:nvSpPr>
            <p:spPr>
              <a:xfrm>
                <a:off x="285750" y="1352700"/>
                <a:ext cx="11620500" cy="5002203"/>
              </a:xfrm>
              <a:prstGeom prst="rect">
                <a:avLst/>
              </a:prstGeom>
              <a:noFill/>
              <a:ln>
                <a:noFill/>
              </a:ln>
            </p:spPr>
            <p:txBody>
              <a:bodyPr spcFirstLastPara="1" wrap="square" lIns="91425" tIns="45700" rIns="91425" bIns="45700" anchor="ctr" anchorCtr="0">
                <a:noAutofit/>
              </a:bodyPr>
              <a:lstStyle/>
              <a:p>
                <a:pPr marL="431800">
                  <a:buSzPts val="2200"/>
                  <a:buFont typeface="Arial" panose="020B0604020202020204" pitchFamily="34" charset="0"/>
                  <a:buChar char="•"/>
                </a:pPr>
                <a:r>
                  <a:rPr lang="en-US" sz="2400" b="1" dirty="0"/>
                  <a:t>Sparse-noisy </a:t>
                </a:r>
                <a:r>
                  <a:rPr lang="en-US" sz="2400" b="1" dirty="0" err="1"/>
                  <a:t>Softmax</a:t>
                </a:r>
                <a:r>
                  <a:rPr lang="en-US" sz="2400" dirty="0"/>
                  <a:t>: Added more gradient to prevent premature convergence (early saturation).</a:t>
                </a:r>
              </a:p>
              <a:p>
                <a:pPr marL="431800">
                  <a:buSzPts val="2200"/>
                  <a:buFont typeface="Arial" panose="020B0604020202020204" pitchFamily="34" charset="0"/>
                  <a:buChar char="•"/>
                </a:pPr>
                <a:endParaRPr lang="en-US" sz="2400" dirty="0"/>
              </a:p>
              <a:p>
                <a:pPr marL="431800">
                  <a:buSzPts val="2200"/>
                  <a:buFont typeface="Arial" panose="020B0604020202020204" pitchFamily="34" charset="0"/>
                  <a:buChar char="•"/>
                </a:pPr>
                <a:r>
                  <a:rPr lang="en-US" sz="2400" b="1" dirty="0"/>
                  <a:t>Exponential Temperature Schedule</a:t>
                </a:r>
                <a:r>
                  <a:rPr lang="en-US" sz="2400" dirty="0"/>
                  <a:t>: Scheduled the whole </a:t>
                </a:r>
                <a14:m>
                  <m:oMath xmlns:m="http://schemas.openxmlformats.org/officeDocument/2006/math">
                    <m:sSup>
                      <m:sSupPr>
                        <m:ctrlPr>
                          <a:rPr lang="en-US" altLang="ko-KR" sz="2400" i="1" smtClean="0">
                            <a:latin typeface="Cambria Math" panose="02040503050406030204" pitchFamily="18" charset="0"/>
                          </a:rPr>
                        </m:ctrlPr>
                      </m:sSupPr>
                      <m:e>
                        <m:r>
                          <a:rPr lang="en-US" altLang="ko-KR" sz="2400" i="1" smtClean="0">
                            <a:latin typeface="Cambria Math" panose="02040503050406030204" pitchFamily="18" charset="0"/>
                          </a:rPr>
                          <m:t>ⅇ</m:t>
                        </m:r>
                      </m:e>
                      <m:sup>
                        <m:f>
                          <m:fPr>
                            <m:type m:val="lin"/>
                            <m:ctrlPr>
                              <a:rPr lang="en-US" altLang="ko-KR" sz="2400" i="1" smtClean="0">
                                <a:latin typeface="Cambria Math" panose="02040503050406030204" pitchFamily="18" charset="0"/>
                              </a:rPr>
                            </m:ctrlPr>
                          </m:fPr>
                          <m:num>
                            <m:r>
                              <a:rPr lang="ko-KR" altLang="en-US" sz="2400" i="1" smtClean="0">
                                <a:latin typeface="Cambria Math" panose="02040503050406030204" pitchFamily="18" charset="0"/>
                              </a:rPr>
                              <m:t>𝛼</m:t>
                            </m:r>
                          </m:num>
                          <m:den>
                            <m:r>
                              <a:rPr lang="ko-KR" altLang="en-US" sz="2400" i="1" smtClean="0">
                                <a:latin typeface="Cambria Math" panose="02040503050406030204" pitchFamily="18" charset="0"/>
                              </a:rPr>
                              <m:t>𝑡</m:t>
                            </m:r>
                          </m:den>
                        </m:f>
                      </m:sup>
                    </m:sSup>
                  </m:oMath>
                </a14:m>
                <a:r>
                  <a:rPr lang="en-US" sz="2400" dirty="0"/>
                  <a:t> instead of scheduling </a:t>
                </a:r>
                <a14:m>
                  <m:oMath xmlns:m="http://schemas.openxmlformats.org/officeDocument/2006/math">
                    <m:r>
                      <a:rPr lang="ko-KR" altLang="en-US" sz="2400" i="1" smtClean="0">
                        <a:latin typeface="Cambria Math" panose="02040503050406030204" pitchFamily="18" charset="0"/>
                      </a:rPr>
                      <m:t>𝑡</m:t>
                    </m:r>
                  </m:oMath>
                </a14:m>
                <a:r>
                  <a:rPr lang="en-US" sz="2400" dirty="0"/>
                  <a:t>.</a:t>
                </a:r>
              </a:p>
              <a:p>
                <a:pPr marL="431800">
                  <a:buSzPts val="2200"/>
                  <a:buFont typeface="Arial" panose="020B0604020202020204" pitchFamily="34" charset="0"/>
                  <a:buChar char="•"/>
                </a:pPr>
                <a:endParaRPr lang="en-US" sz="2400" dirty="0"/>
              </a:p>
              <a:p>
                <a:pPr lvl="0" indent="-368300">
                  <a:buSzPts val="2200"/>
                  <a:buFont typeface="Arial" panose="020B0604020202020204" pitchFamily="34" charset="0"/>
                  <a:buChar char="•"/>
                </a:pPr>
                <a:r>
                  <a:rPr lang="en-US" sz="2400" b="1" dirty="0"/>
                  <a:t>Entropy-based Dynamic Decay (EDD)</a:t>
                </a:r>
                <a:r>
                  <a:rPr lang="en-US" sz="2400" dirty="0"/>
                  <a:t>: As the epoch progresses and the entropy of beta increases, it decreases </a:t>
                </a:r>
                <a14:m>
                  <m:oMath xmlns:m="http://schemas.openxmlformats.org/officeDocument/2006/math">
                    <m:sSup>
                      <m:sSupPr>
                        <m:ctrlPr>
                          <a:rPr lang="en-US" altLang="ko-KR" sz="2400" i="1">
                            <a:latin typeface="Cambria Math" panose="02040503050406030204" pitchFamily="18" charset="0"/>
                          </a:rPr>
                        </m:ctrlPr>
                      </m:sSupPr>
                      <m:e>
                        <m:r>
                          <a:rPr lang="en-US" altLang="ko-KR" sz="2400" i="1">
                            <a:latin typeface="Cambria Math" panose="02040503050406030204" pitchFamily="18" charset="0"/>
                          </a:rPr>
                          <m:t>ⅇ</m:t>
                        </m:r>
                      </m:e>
                      <m:sup>
                        <m:f>
                          <m:fPr>
                            <m:type m:val="lin"/>
                            <m:ctrlPr>
                              <a:rPr lang="en-US" altLang="ko-KR" sz="2400" i="1">
                                <a:latin typeface="Cambria Math" panose="02040503050406030204" pitchFamily="18" charset="0"/>
                              </a:rPr>
                            </m:ctrlPr>
                          </m:fPr>
                          <m:num>
                            <m:r>
                              <a:rPr lang="ko-KR" altLang="en-US" sz="2400" i="1">
                                <a:latin typeface="Cambria Math" panose="02040503050406030204" pitchFamily="18" charset="0"/>
                              </a:rPr>
                              <m:t>𝛼</m:t>
                            </m:r>
                          </m:num>
                          <m:den>
                            <m:r>
                              <a:rPr lang="ko-KR" altLang="en-US" sz="2400" i="1">
                                <a:latin typeface="Cambria Math" panose="02040503050406030204" pitchFamily="18" charset="0"/>
                              </a:rPr>
                              <m:t>𝑡</m:t>
                            </m:r>
                          </m:den>
                        </m:f>
                      </m:sup>
                    </m:sSup>
                  </m:oMath>
                </a14:m>
                <a:r>
                  <a:rPr lang="en-US" sz="2400" dirty="0"/>
                  <a:t> with a larger value.</a:t>
                </a:r>
              </a:p>
              <a:p>
                <a:pPr lvl="0" indent="-368300">
                  <a:buSzPts val="2200"/>
                  <a:buFont typeface="Arial" panose="020B0604020202020204" pitchFamily="34" charset="0"/>
                  <a:buChar char="•"/>
                </a:pPr>
                <a:endParaRPr lang="en-US" altLang="ko-KR" sz="2400" dirty="0"/>
              </a:p>
              <a:p>
                <a:pPr lvl="0" indent="-368300">
                  <a:buSzPts val="2200"/>
                  <a:buFont typeface="Arial" panose="020B0604020202020204" pitchFamily="34" charset="0"/>
                  <a:buChar char="•"/>
                </a:pPr>
                <a:r>
                  <a:rPr lang="en-US" sz="2400" dirty="0"/>
                  <a:t>Achieved successful results by searching on NAS-Benchmark-201 dataset (NB201) and DARTS space (DS) S1 to S4.</a:t>
                </a:r>
                <a:endParaRPr sz="2400" dirty="0"/>
              </a:p>
            </p:txBody>
          </p:sp>
        </mc:Choice>
        <mc:Fallback xmlns="">
          <p:sp>
            <p:nvSpPr>
              <p:cNvPr id="106" name="Google Shape;106;p4"/>
              <p:cNvSpPr txBox="1">
                <a:spLocks noGrp="1" noRot="1" noChangeAspect="1" noMove="1" noResize="1" noEditPoints="1" noAdjustHandles="1" noChangeArrowheads="1" noChangeShapeType="1" noTextEdit="1"/>
              </p:cNvSpPr>
              <p:nvPr>
                <p:ph type="body" idx="1"/>
              </p:nvPr>
            </p:nvSpPr>
            <p:spPr>
              <a:xfrm>
                <a:off x="285750" y="1352700"/>
                <a:ext cx="11620500" cy="5002203"/>
              </a:xfrm>
              <a:prstGeom prst="rect">
                <a:avLst/>
              </a:prstGeom>
              <a:blipFill>
                <a:blip r:embed="rId3"/>
                <a:stretch>
                  <a:fillRect r="-1417"/>
                </a:stretch>
              </a:blipFill>
              <a:ln>
                <a:noFill/>
              </a:ln>
            </p:spPr>
            <p:txBody>
              <a:bodyPr/>
              <a:lstStyle/>
              <a:p>
                <a:r>
                  <a:rPr lang="ko-KR" altLang="en-US">
                    <a:noFill/>
                  </a:rPr>
                  <a:t> </a:t>
                </a:r>
              </a:p>
            </p:txBody>
          </p:sp>
        </mc:Fallback>
      </mc:AlternateContent>
      <p:sp>
        <p:nvSpPr>
          <p:cNvPr id="107" name="Google Shape;107;p4"/>
          <p:cNvSpPr txBox="1">
            <a:spLocks noGrp="1"/>
          </p:cNvSpPr>
          <p:nvPr>
            <p:ph type="sldNum" idx="12"/>
          </p:nvPr>
        </p:nvSpPr>
        <p:spPr>
          <a:xfrm>
            <a:off x="9296400" y="6482090"/>
            <a:ext cx="2743200" cy="261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a:t>
            </a:fld>
            <a:endParaRPr/>
          </a:p>
        </p:txBody>
      </p:sp>
    </p:spTree>
    <p:extLst>
      <p:ext uri="{BB962C8B-B14F-4D97-AF65-F5344CB8AC3E}">
        <p14:creationId xmlns:p14="http://schemas.microsoft.com/office/powerpoint/2010/main" val="8092346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6"/>
          <p:cNvSpPr txBox="1">
            <a:spLocks noGrp="1"/>
          </p:cNvSpPr>
          <p:nvPr>
            <p:ph type="title"/>
          </p:nvPr>
        </p:nvSpPr>
        <p:spPr>
          <a:xfrm>
            <a:off x="0" y="685800"/>
            <a:ext cx="12192000" cy="666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Spectral SemiBold"/>
              <a:buNone/>
            </a:pPr>
            <a:r>
              <a:rPr lang="en-US" sz="2800" dirty="0"/>
              <a:t>Experimental Results</a:t>
            </a:r>
            <a:endParaRPr sz="2800" dirty="0"/>
          </a:p>
        </p:txBody>
      </p:sp>
      <p:sp>
        <p:nvSpPr>
          <p:cNvPr id="120" name="Google Shape;120;p6"/>
          <p:cNvSpPr txBox="1">
            <a:spLocks noGrp="1"/>
          </p:cNvSpPr>
          <p:nvPr>
            <p:ph type="sldNum" idx="12"/>
          </p:nvPr>
        </p:nvSpPr>
        <p:spPr>
          <a:xfrm>
            <a:off x="9296400" y="6482090"/>
            <a:ext cx="2743200" cy="261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20</a:t>
            </a:fld>
            <a:endParaRPr/>
          </a:p>
        </p:txBody>
      </p:sp>
      <p:pic>
        <p:nvPicPr>
          <p:cNvPr id="7" name="그림 6">
            <a:extLst>
              <a:ext uri="{FF2B5EF4-FFF2-40B4-BE49-F238E27FC236}">
                <a16:creationId xmlns:a16="http://schemas.microsoft.com/office/drawing/2014/main" id="{82726583-749D-4E6F-A97D-C5688F349AD8}"/>
              </a:ext>
            </a:extLst>
          </p:cNvPr>
          <p:cNvPicPr>
            <a:picLocks noChangeAspect="1"/>
          </p:cNvPicPr>
          <p:nvPr/>
        </p:nvPicPr>
        <p:blipFill rotWithShape="1">
          <a:blip r:embed="rId3"/>
          <a:srcRect b="89963"/>
          <a:stretch/>
        </p:blipFill>
        <p:spPr>
          <a:xfrm>
            <a:off x="2741362" y="1737740"/>
            <a:ext cx="5815377" cy="379029"/>
          </a:xfrm>
          <a:prstGeom prst="rect">
            <a:avLst/>
          </a:prstGeom>
        </p:spPr>
      </p:pic>
      <p:pic>
        <p:nvPicPr>
          <p:cNvPr id="5" name="그림 4">
            <a:extLst>
              <a:ext uri="{FF2B5EF4-FFF2-40B4-BE49-F238E27FC236}">
                <a16:creationId xmlns:a16="http://schemas.microsoft.com/office/drawing/2014/main" id="{D3CBF054-7002-47CE-9538-B7DA2FA2A25B}"/>
              </a:ext>
            </a:extLst>
          </p:cNvPr>
          <p:cNvPicPr>
            <a:picLocks noChangeAspect="1"/>
          </p:cNvPicPr>
          <p:nvPr/>
        </p:nvPicPr>
        <p:blipFill>
          <a:blip r:embed="rId4"/>
          <a:stretch>
            <a:fillRect/>
          </a:stretch>
        </p:blipFill>
        <p:spPr>
          <a:xfrm>
            <a:off x="2741362" y="2165294"/>
            <a:ext cx="6994309" cy="3931756"/>
          </a:xfrm>
          <a:prstGeom prst="rect">
            <a:avLst/>
          </a:prstGeom>
        </p:spPr>
      </p:pic>
    </p:spTree>
    <p:extLst>
      <p:ext uri="{BB962C8B-B14F-4D97-AF65-F5344CB8AC3E}">
        <p14:creationId xmlns:p14="http://schemas.microsoft.com/office/powerpoint/2010/main" val="608079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6"/>
          <p:cNvSpPr txBox="1">
            <a:spLocks noGrp="1"/>
          </p:cNvSpPr>
          <p:nvPr>
            <p:ph type="title"/>
          </p:nvPr>
        </p:nvSpPr>
        <p:spPr>
          <a:xfrm>
            <a:off x="0" y="685800"/>
            <a:ext cx="12192000" cy="666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Spectral SemiBold"/>
              <a:buNone/>
            </a:pPr>
            <a:r>
              <a:rPr lang="en-US" sz="2800" dirty="0"/>
              <a:t>Experimental Results</a:t>
            </a:r>
            <a:endParaRPr sz="2800" dirty="0"/>
          </a:p>
        </p:txBody>
      </p:sp>
      <p:sp>
        <p:nvSpPr>
          <p:cNvPr id="120" name="Google Shape;120;p6"/>
          <p:cNvSpPr txBox="1">
            <a:spLocks noGrp="1"/>
          </p:cNvSpPr>
          <p:nvPr>
            <p:ph type="sldNum" idx="12"/>
          </p:nvPr>
        </p:nvSpPr>
        <p:spPr>
          <a:xfrm>
            <a:off x="9296400" y="6482090"/>
            <a:ext cx="2743200" cy="261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21</a:t>
            </a:fld>
            <a:endParaRPr/>
          </a:p>
        </p:txBody>
      </p:sp>
      <p:pic>
        <p:nvPicPr>
          <p:cNvPr id="3" name="그림 2">
            <a:extLst>
              <a:ext uri="{FF2B5EF4-FFF2-40B4-BE49-F238E27FC236}">
                <a16:creationId xmlns:a16="http://schemas.microsoft.com/office/drawing/2014/main" id="{BA2DD201-FB44-4676-B7F1-CAA61A20542E}"/>
              </a:ext>
            </a:extLst>
          </p:cNvPr>
          <p:cNvPicPr>
            <a:picLocks noChangeAspect="1"/>
          </p:cNvPicPr>
          <p:nvPr/>
        </p:nvPicPr>
        <p:blipFill>
          <a:blip r:embed="rId3"/>
          <a:stretch>
            <a:fillRect/>
          </a:stretch>
        </p:blipFill>
        <p:spPr>
          <a:xfrm>
            <a:off x="0" y="1791101"/>
            <a:ext cx="12192000" cy="4082621"/>
          </a:xfrm>
          <a:prstGeom prst="rect">
            <a:avLst/>
          </a:prstGeom>
        </p:spPr>
      </p:pic>
    </p:spTree>
    <p:extLst>
      <p:ext uri="{BB962C8B-B14F-4D97-AF65-F5344CB8AC3E}">
        <p14:creationId xmlns:p14="http://schemas.microsoft.com/office/powerpoint/2010/main" val="1604288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6"/>
          <p:cNvSpPr txBox="1">
            <a:spLocks noGrp="1"/>
          </p:cNvSpPr>
          <p:nvPr>
            <p:ph type="title"/>
          </p:nvPr>
        </p:nvSpPr>
        <p:spPr>
          <a:xfrm>
            <a:off x="0" y="685800"/>
            <a:ext cx="12192000" cy="666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Spectral SemiBold"/>
              <a:buNone/>
            </a:pPr>
            <a:r>
              <a:rPr lang="en-US" sz="2800" dirty="0"/>
              <a:t>Experimental Results</a:t>
            </a:r>
            <a:endParaRPr sz="2800" dirty="0"/>
          </a:p>
        </p:txBody>
      </p:sp>
      <p:sp>
        <p:nvSpPr>
          <p:cNvPr id="120" name="Google Shape;120;p6"/>
          <p:cNvSpPr txBox="1">
            <a:spLocks noGrp="1"/>
          </p:cNvSpPr>
          <p:nvPr>
            <p:ph type="sldNum" idx="12"/>
          </p:nvPr>
        </p:nvSpPr>
        <p:spPr>
          <a:xfrm>
            <a:off x="9296400" y="6482090"/>
            <a:ext cx="2743200" cy="261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22</a:t>
            </a:fld>
            <a:endParaRPr/>
          </a:p>
        </p:txBody>
      </p:sp>
      <p:pic>
        <p:nvPicPr>
          <p:cNvPr id="2" name="그림 1">
            <a:extLst>
              <a:ext uri="{FF2B5EF4-FFF2-40B4-BE49-F238E27FC236}">
                <a16:creationId xmlns:a16="http://schemas.microsoft.com/office/drawing/2014/main" id="{8776AF66-0E30-4FBB-83FF-640306DDF1EF}"/>
              </a:ext>
            </a:extLst>
          </p:cNvPr>
          <p:cNvPicPr>
            <a:picLocks noChangeAspect="1"/>
          </p:cNvPicPr>
          <p:nvPr/>
        </p:nvPicPr>
        <p:blipFill rotWithShape="1">
          <a:blip r:embed="rId3"/>
          <a:srcRect t="-1" b="80073"/>
          <a:stretch/>
        </p:blipFill>
        <p:spPr>
          <a:xfrm>
            <a:off x="321559" y="1676320"/>
            <a:ext cx="4743347" cy="946958"/>
          </a:xfrm>
          <a:prstGeom prst="rect">
            <a:avLst/>
          </a:prstGeom>
        </p:spPr>
      </p:pic>
      <p:pic>
        <p:nvPicPr>
          <p:cNvPr id="5" name="그림 4">
            <a:extLst>
              <a:ext uri="{FF2B5EF4-FFF2-40B4-BE49-F238E27FC236}">
                <a16:creationId xmlns:a16="http://schemas.microsoft.com/office/drawing/2014/main" id="{596C0015-1442-49D6-B682-BB9F2FD2D2FC}"/>
              </a:ext>
            </a:extLst>
          </p:cNvPr>
          <p:cNvPicPr>
            <a:picLocks noChangeAspect="1"/>
          </p:cNvPicPr>
          <p:nvPr/>
        </p:nvPicPr>
        <p:blipFill>
          <a:blip r:embed="rId4"/>
          <a:stretch>
            <a:fillRect/>
          </a:stretch>
        </p:blipFill>
        <p:spPr>
          <a:xfrm>
            <a:off x="5362744" y="1416242"/>
            <a:ext cx="6174832" cy="4826530"/>
          </a:xfrm>
          <a:prstGeom prst="rect">
            <a:avLst/>
          </a:prstGeom>
        </p:spPr>
      </p:pic>
    </p:spTree>
    <p:extLst>
      <p:ext uri="{BB962C8B-B14F-4D97-AF65-F5344CB8AC3E}">
        <p14:creationId xmlns:p14="http://schemas.microsoft.com/office/powerpoint/2010/main" val="33178324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6"/>
          <p:cNvSpPr txBox="1">
            <a:spLocks noGrp="1"/>
          </p:cNvSpPr>
          <p:nvPr>
            <p:ph type="title"/>
          </p:nvPr>
        </p:nvSpPr>
        <p:spPr>
          <a:xfrm>
            <a:off x="0" y="685800"/>
            <a:ext cx="12192000" cy="666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Spectral SemiBold"/>
              <a:buNone/>
            </a:pPr>
            <a:r>
              <a:rPr lang="en-US" sz="2800" dirty="0"/>
              <a:t>Experimental Results</a:t>
            </a:r>
            <a:endParaRPr sz="2800" dirty="0"/>
          </a:p>
        </p:txBody>
      </p:sp>
      <p:sp>
        <p:nvSpPr>
          <p:cNvPr id="120" name="Google Shape;120;p6"/>
          <p:cNvSpPr txBox="1">
            <a:spLocks noGrp="1"/>
          </p:cNvSpPr>
          <p:nvPr>
            <p:ph type="sldNum" idx="12"/>
          </p:nvPr>
        </p:nvSpPr>
        <p:spPr>
          <a:xfrm>
            <a:off x="9296400" y="6482090"/>
            <a:ext cx="2743200" cy="261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23</a:t>
            </a:fld>
            <a:endParaRPr/>
          </a:p>
        </p:txBody>
      </p:sp>
      <p:pic>
        <p:nvPicPr>
          <p:cNvPr id="6" name="그림 5">
            <a:extLst>
              <a:ext uri="{FF2B5EF4-FFF2-40B4-BE49-F238E27FC236}">
                <a16:creationId xmlns:a16="http://schemas.microsoft.com/office/drawing/2014/main" id="{396165B8-C747-402E-B320-BB2ABEFBE2B1}"/>
              </a:ext>
            </a:extLst>
          </p:cNvPr>
          <p:cNvPicPr>
            <a:picLocks noChangeAspect="1"/>
          </p:cNvPicPr>
          <p:nvPr/>
        </p:nvPicPr>
        <p:blipFill>
          <a:blip r:embed="rId3"/>
          <a:stretch>
            <a:fillRect/>
          </a:stretch>
        </p:blipFill>
        <p:spPr>
          <a:xfrm>
            <a:off x="1786832" y="1585656"/>
            <a:ext cx="8313536" cy="4663478"/>
          </a:xfrm>
          <a:prstGeom prst="rect">
            <a:avLst/>
          </a:prstGeom>
        </p:spPr>
      </p:pic>
    </p:spTree>
    <p:extLst>
      <p:ext uri="{BB962C8B-B14F-4D97-AF65-F5344CB8AC3E}">
        <p14:creationId xmlns:p14="http://schemas.microsoft.com/office/powerpoint/2010/main" val="36223802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6"/>
          <p:cNvSpPr txBox="1">
            <a:spLocks noGrp="1"/>
          </p:cNvSpPr>
          <p:nvPr>
            <p:ph type="title"/>
          </p:nvPr>
        </p:nvSpPr>
        <p:spPr>
          <a:xfrm>
            <a:off x="0" y="685800"/>
            <a:ext cx="12192000" cy="666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Spectral SemiBold"/>
              <a:buNone/>
            </a:pPr>
            <a:r>
              <a:rPr lang="en-US" sz="2800" dirty="0"/>
              <a:t>Experimental Results</a:t>
            </a:r>
            <a:endParaRPr sz="2800" dirty="0"/>
          </a:p>
        </p:txBody>
      </p:sp>
      <p:sp>
        <p:nvSpPr>
          <p:cNvPr id="120" name="Google Shape;120;p6"/>
          <p:cNvSpPr txBox="1">
            <a:spLocks noGrp="1"/>
          </p:cNvSpPr>
          <p:nvPr>
            <p:ph type="sldNum" idx="12"/>
          </p:nvPr>
        </p:nvSpPr>
        <p:spPr>
          <a:xfrm>
            <a:off x="9296400" y="6482090"/>
            <a:ext cx="2743200" cy="261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24</a:t>
            </a:fld>
            <a:endParaRPr/>
          </a:p>
        </p:txBody>
      </p:sp>
      <p:pic>
        <p:nvPicPr>
          <p:cNvPr id="3" name="그림 2">
            <a:extLst>
              <a:ext uri="{FF2B5EF4-FFF2-40B4-BE49-F238E27FC236}">
                <a16:creationId xmlns:a16="http://schemas.microsoft.com/office/drawing/2014/main" id="{3DA3864E-304E-4116-8DF1-27949DEEF1C6}"/>
              </a:ext>
            </a:extLst>
          </p:cNvPr>
          <p:cNvPicPr>
            <a:picLocks noChangeAspect="1"/>
          </p:cNvPicPr>
          <p:nvPr/>
        </p:nvPicPr>
        <p:blipFill>
          <a:blip r:embed="rId3"/>
          <a:stretch>
            <a:fillRect/>
          </a:stretch>
        </p:blipFill>
        <p:spPr>
          <a:xfrm>
            <a:off x="2026023" y="1645152"/>
            <a:ext cx="8316619" cy="4544485"/>
          </a:xfrm>
          <a:prstGeom prst="rect">
            <a:avLst/>
          </a:prstGeom>
        </p:spPr>
      </p:pic>
    </p:spTree>
    <p:extLst>
      <p:ext uri="{BB962C8B-B14F-4D97-AF65-F5344CB8AC3E}">
        <p14:creationId xmlns:p14="http://schemas.microsoft.com/office/powerpoint/2010/main" val="40552873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 name="Google Shape;98;p3">
            <a:extLst>
              <a:ext uri="{FF2B5EF4-FFF2-40B4-BE49-F238E27FC236}">
                <a16:creationId xmlns:a16="http://schemas.microsoft.com/office/drawing/2014/main" id="{ADDE21E2-8F03-41BF-9C04-7D699A475705}"/>
              </a:ext>
            </a:extLst>
          </p:cNvPr>
          <p:cNvSpPr/>
          <p:nvPr/>
        </p:nvSpPr>
        <p:spPr>
          <a:xfrm>
            <a:off x="731746" y="4038043"/>
            <a:ext cx="5687100" cy="533400"/>
          </a:xfrm>
          <a:prstGeom prst="rect">
            <a:avLst/>
          </a:prstGeom>
          <a:solidFill>
            <a:srgbClr val="C00000"/>
          </a:solidFill>
          <a:ln>
            <a:noFill/>
          </a:ln>
          <a:effectLst>
            <a:outerShdw blurRad="50800" dist="38100" dir="2700000" sx="102000" sy="102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2" name="Google Shape;92;p2"/>
          <p:cNvSpPr txBox="1">
            <a:spLocks noGrp="1"/>
          </p:cNvSpPr>
          <p:nvPr>
            <p:ph type="title"/>
          </p:nvPr>
        </p:nvSpPr>
        <p:spPr>
          <a:xfrm>
            <a:off x="0" y="685800"/>
            <a:ext cx="12192000" cy="66675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3200"/>
              <a:buFont typeface="Spectral Light"/>
              <a:buNone/>
            </a:pPr>
            <a:r>
              <a:rPr lang="en-US" dirty="0">
                <a:latin typeface="Playfair Display Medium"/>
                <a:ea typeface="Playfair Display Medium"/>
                <a:cs typeface="Playfair Display Medium"/>
                <a:sym typeface="Playfair Display Medium"/>
              </a:rPr>
              <a:t>Outline</a:t>
            </a:r>
            <a:endParaRPr dirty="0">
              <a:latin typeface="Playfair Display Medium"/>
              <a:ea typeface="Playfair Display Medium"/>
              <a:cs typeface="Playfair Display Medium"/>
              <a:sym typeface="Playfair Display Medium"/>
            </a:endParaRPr>
          </a:p>
        </p:txBody>
      </p:sp>
      <p:sp>
        <p:nvSpPr>
          <p:cNvPr id="93" name="Google Shape;93;p2"/>
          <p:cNvSpPr txBox="1">
            <a:spLocks noGrp="1"/>
          </p:cNvSpPr>
          <p:nvPr>
            <p:ph type="body" idx="1"/>
          </p:nvPr>
        </p:nvSpPr>
        <p:spPr>
          <a:xfrm>
            <a:off x="290514" y="1562102"/>
            <a:ext cx="11610975" cy="4525963"/>
          </a:xfrm>
          <a:prstGeom prst="rect">
            <a:avLst/>
          </a:prstGeom>
          <a:noFill/>
          <a:ln>
            <a:noFill/>
          </a:ln>
        </p:spPr>
        <p:txBody>
          <a:bodyPr spcFirstLastPara="1" wrap="square" lIns="91425" tIns="45700" rIns="91425" bIns="45700" anchor="t" anchorCtr="0">
            <a:noAutofit/>
          </a:bodyPr>
          <a:lstStyle/>
          <a:p>
            <a:pPr marL="508000" lvl="0">
              <a:spcBef>
                <a:spcPts val="1200"/>
              </a:spcBef>
              <a:buSzPts val="2800"/>
              <a:buFont typeface="Wingdings" panose="05000000000000000000" pitchFamily="2" charset="2"/>
              <a:buChar char="§"/>
            </a:pPr>
            <a:r>
              <a:rPr lang="en-US" altLang="ko-KR" sz="2800" dirty="0">
                <a:solidFill>
                  <a:schemeClr val="bg1">
                    <a:lumMod val="50000"/>
                  </a:schemeClr>
                </a:solidFill>
              </a:rPr>
              <a:t>Sparse-noisy </a:t>
            </a:r>
            <a:r>
              <a:rPr lang="en-US" altLang="ko-KR" sz="2800" dirty="0" err="1">
                <a:solidFill>
                  <a:schemeClr val="bg1">
                    <a:lumMod val="50000"/>
                  </a:schemeClr>
                </a:solidFill>
              </a:rPr>
              <a:t>Softmax</a:t>
            </a:r>
            <a:endParaRPr lang="en-US" altLang="ko-KR" sz="2800" dirty="0">
              <a:solidFill>
                <a:schemeClr val="bg1">
                  <a:lumMod val="50000"/>
                </a:schemeClr>
              </a:solidFill>
            </a:endParaRPr>
          </a:p>
          <a:p>
            <a:pPr marL="508000">
              <a:spcBef>
                <a:spcPts val="1200"/>
              </a:spcBef>
              <a:buSzPts val="2800"/>
              <a:buFont typeface="Wingdings" panose="05000000000000000000" pitchFamily="2" charset="2"/>
              <a:buChar char="§"/>
            </a:pPr>
            <a:r>
              <a:rPr lang="en-US" altLang="ko-KR" sz="2800" dirty="0">
                <a:solidFill>
                  <a:schemeClr val="bg1">
                    <a:lumMod val="50000"/>
                  </a:schemeClr>
                </a:solidFill>
              </a:rPr>
              <a:t>Exponential Temperature Schedule</a:t>
            </a:r>
          </a:p>
          <a:p>
            <a:pPr marL="508000">
              <a:spcBef>
                <a:spcPts val="1200"/>
              </a:spcBef>
              <a:buSzPts val="2800"/>
              <a:buFont typeface="Wingdings" panose="05000000000000000000" pitchFamily="2" charset="2"/>
              <a:buChar char="§"/>
            </a:pPr>
            <a:r>
              <a:rPr lang="en-US" altLang="ko-KR" sz="2800" dirty="0">
                <a:solidFill>
                  <a:schemeClr val="bg1">
                    <a:lumMod val="50000"/>
                  </a:schemeClr>
                </a:solidFill>
              </a:rPr>
              <a:t>Entropy-based Adaptive Scheme</a:t>
            </a:r>
          </a:p>
          <a:p>
            <a:pPr marL="508000" lvl="0">
              <a:spcBef>
                <a:spcPts val="1200"/>
              </a:spcBef>
              <a:buSzPts val="2800"/>
              <a:buFont typeface="Wingdings" panose="05000000000000000000" pitchFamily="2" charset="2"/>
              <a:buChar char="§"/>
            </a:pPr>
            <a:r>
              <a:rPr lang="en-US" altLang="ko-KR" sz="2800" dirty="0">
                <a:solidFill>
                  <a:schemeClr val="bg1">
                    <a:lumMod val="50000"/>
                  </a:schemeClr>
                </a:solidFill>
              </a:rPr>
              <a:t>Experimental Results</a:t>
            </a:r>
          </a:p>
          <a:p>
            <a:pPr marL="508000" lvl="0">
              <a:spcBef>
                <a:spcPts val="1200"/>
              </a:spcBef>
              <a:buSzPts val="2800"/>
              <a:buFont typeface="Wingdings" panose="05000000000000000000" pitchFamily="2" charset="2"/>
              <a:buChar char="§"/>
            </a:pPr>
            <a:r>
              <a:rPr lang="en-US" altLang="ko-KR" sz="2800" dirty="0">
                <a:solidFill>
                  <a:schemeClr val="bg1"/>
                </a:solidFill>
              </a:rPr>
              <a:t>Conclusion</a:t>
            </a:r>
          </a:p>
          <a:p>
            <a:pPr marL="508000" lvl="0">
              <a:spcBef>
                <a:spcPts val="1200"/>
              </a:spcBef>
              <a:buSzPts val="2800"/>
              <a:buFont typeface="Wingdings" panose="05000000000000000000" pitchFamily="2" charset="2"/>
              <a:buChar char="§"/>
            </a:pPr>
            <a:r>
              <a:rPr lang="en-US" altLang="ko-KR" sz="2800" dirty="0">
                <a:solidFill>
                  <a:schemeClr val="bg1">
                    <a:lumMod val="50000"/>
                  </a:schemeClr>
                </a:solidFill>
              </a:rPr>
              <a:t>Future Works</a:t>
            </a:r>
          </a:p>
        </p:txBody>
      </p:sp>
    </p:spTree>
    <p:extLst>
      <p:ext uri="{BB962C8B-B14F-4D97-AF65-F5344CB8AC3E}">
        <p14:creationId xmlns:p14="http://schemas.microsoft.com/office/powerpoint/2010/main" val="42159403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0" y="685800"/>
            <a:ext cx="12192000" cy="666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Spectral SemiBold"/>
              <a:buNone/>
            </a:pPr>
            <a:r>
              <a:rPr lang="en-US" sz="2800" dirty="0">
                <a:latin typeface="Playfair Display Medium"/>
                <a:ea typeface="Playfair Display Medium"/>
                <a:cs typeface="Playfair Display Medium"/>
                <a:sym typeface="Playfair Display Medium"/>
              </a:rPr>
              <a:t>Conclusion</a:t>
            </a:r>
          </a:p>
        </p:txBody>
      </p:sp>
      <mc:AlternateContent xmlns:mc="http://schemas.openxmlformats.org/markup-compatibility/2006" xmlns:a14="http://schemas.microsoft.com/office/drawing/2010/main">
        <mc:Choice Requires="a14">
          <p:sp>
            <p:nvSpPr>
              <p:cNvPr id="106" name="Google Shape;106;p4"/>
              <p:cNvSpPr txBox="1">
                <a:spLocks noGrp="1"/>
              </p:cNvSpPr>
              <p:nvPr>
                <p:ph type="body" idx="1"/>
              </p:nvPr>
            </p:nvSpPr>
            <p:spPr>
              <a:xfrm>
                <a:off x="285750" y="1954307"/>
                <a:ext cx="11620500" cy="4400598"/>
              </a:xfrm>
              <a:prstGeom prst="rect">
                <a:avLst/>
              </a:prstGeom>
              <a:noFill/>
              <a:ln>
                <a:noFill/>
              </a:ln>
            </p:spPr>
            <p:txBody>
              <a:bodyPr spcFirstLastPara="1" wrap="square" lIns="91425" tIns="45700" rIns="91425" bIns="45700" anchor="t" anchorCtr="0">
                <a:noAutofit/>
              </a:bodyPr>
              <a:lstStyle/>
              <a:p>
                <a:pPr indent="-368300">
                  <a:buSzPts val="2200"/>
                  <a:buFont typeface="Arial" panose="020B0604020202020204" pitchFamily="34" charset="0"/>
                  <a:buChar char="•"/>
                </a:pPr>
                <a:r>
                  <a:rPr lang="en-US" sz="2200" dirty="0"/>
                  <a:t>The problem of small temperature value was early gradient saturation. </a:t>
                </a:r>
              </a:p>
              <a:p>
                <a:pPr indent="-368300">
                  <a:buSzPts val="2200"/>
                  <a:buFont typeface="Arial" panose="020B0604020202020204" pitchFamily="34" charset="0"/>
                  <a:buChar char="•"/>
                </a:pPr>
                <a:endParaRPr lang="en-US" sz="2200" dirty="0"/>
              </a:p>
              <a:p>
                <a:pPr indent="-368300">
                  <a:buSzPts val="2200"/>
                  <a:buFont typeface="Arial" panose="020B0604020202020204" pitchFamily="34" charset="0"/>
                  <a:buChar char="•"/>
                </a:pPr>
                <a:r>
                  <a:rPr lang="en-US" sz="2200" dirty="0"/>
                  <a:t>Author tried to alleviate the problem by controlling sparsity of </a:t>
                </a:r>
                <a14:m>
                  <m:oMath xmlns:m="http://schemas.openxmlformats.org/officeDocument/2006/math">
                    <m:r>
                      <a:rPr lang="en-US" sz="2200" i="1" smtClean="0">
                        <a:latin typeface="Cambria Math" panose="02040503050406030204" pitchFamily="18" charset="0"/>
                        <a:ea typeface="Cambria Math" panose="02040503050406030204" pitchFamily="18" charset="0"/>
                      </a:rPr>
                      <m:t>𝛽</m:t>
                    </m:r>
                  </m:oMath>
                </a14:m>
                <a:r>
                  <a:rPr lang="en-US" sz="2200" dirty="0"/>
                  <a:t> with ETS</a:t>
                </a:r>
                <a:r>
                  <a:rPr lang="ko-KR" altLang="en-US" sz="2200" dirty="0"/>
                  <a:t> </a:t>
                </a:r>
                <a:r>
                  <a:rPr lang="en-US" altLang="ko-KR" sz="2200" dirty="0"/>
                  <a:t>and with entropy-based adaptive temperature</a:t>
                </a:r>
                <a:r>
                  <a:rPr lang="ko-KR" altLang="en-US" sz="2200" dirty="0"/>
                  <a:t> </a:t>
                </a:r>
                <a:r>
                  <a:rPr lang="en-US" altLang="ko-KR" sz="2200" dirty="0"/>
                  <a:t>EDD.</a:t>
                </a:r>
                <a:endParaRPr lang="en-US" sz="2200" dirty="0"/>
              </a:p>
              <a:p>
                <a:pPr marL="88900" indent="0">
                  <a:buSzPts val="2200"/>
                  <a:buNone/>
                </a:pPr>
                <a:endParaRPr lang="en-US" sz="2200" dirty="0"/>
              </a:p>
              <a:p>
                <a:pPr indent="-368300">
                  <a:buSzPts val="2200"/>
                  <a:buFont typeface="Arial" panose="020B0604020202020204" pitchFamily="34" charset="0"/>
                  <a:buChar char="•"/>
                </a:pPr>
                <a:r>
                  <a:rPr lang="en-US" sz="2200" dirty="0"/>
                  <a:t>They have made successful results on DARTS space and NAS-Bench-201 datasets.</a:t>
                </a:r>
              </a:p>
              <a:p>
                <a:pPr indent="-368300">
                  <a:buSzPts val="2200"/>
                  <a:buFont typeface="Arial" panose="020B0604020202020204" pitchFamily="34" charset="0"/>
                  <a:buChar char="•"/>
                </a:pPr>
                <a:endParaRPr lang="en-US" sz="2200" dirty="0"/>
              </a:p>
              <a:p>
                <a:pPr indent="-368300">
                  <a:buSzPts val="2200"/>
                  <a:buFont typeface="Arial" panose="020B0604020202020204" pitchFamily="34" charset="0"/>
                  <a:buChar char="•"/>
                </a:pPr>
                <a:endParaRPr lang="en-US" sz="2200" dirty="0"/>
              </a:p>
            </p:txBody>
          </p:sp>
        </mc:Choice>
        <mc:Fallback xmlns="">
          <p:sp>
            <p:nvSpPr>
              <p:cNvPr id="106" name="Google Shape;106;p4"/>
              <p:cNvSpPr txBox="1">
                <a:spLocks noGrp="1" noRot="1" noChangeAspect="1" noMove="1" noResize="1" noEditPoints="1" noAdjustHandles="1" noChangeArrowheads="1" noChangeShapeType="1" noTextEdit="1"/>
              </p:cNvSpPr>
              <p:nvPr>
                <p:ph type="body" idx="1"/>
              </p:nvPr>
            </p:nvSpPr>
            <p:spPr>
              <a:xfrm>
                <a:off x="285750" y="1954307"/>
                <a:ext cx="11620500" cy="4400598"/>
              </a:xfrm>
              <a:prstGeom prst="rect">
                <a:avLst/>
              </a:prstGeom>
              <a:blipFill>
                <a:blip r:embed="rId3"/>
                <a:stretch>
                  <a:fillRect/>
                </a:stretch>
              </a:blipFill>
              <a:ln>
                <a:noFill/>
              </a:ln>
            </p:spPr>
            <p:txBody>
              <a:bodyPr/>
              <a:lstStyle/>
              <a:p>
                <a:r>
                  <a:rPr lang="ko-KR" altLang="en-US">
                    <a:noFill/>
                  </a:rPr>
                  <a:t> </a:t>
                </a:r>
              </a:p>
            </p:txBody>
          </p:sp>
        </mc:Fallback>
      </mc:AlternateContent>
      <p:sp>
        <p:nvSpPr>
          <p:cNvPr id="107" name="Google Shape;107;p4"/>
          <p:cNvSpPr txBox="1">
            <a:spLocks noGrp="1"/>
          </p:cNvSpPr>
          <p:nvPr>
            <p:ph type="sldNum" idx="12"/>
          </p:nvPr>
        </p:nvSpPr>
        <p:spPr>
          <a:xfrm>
            <a:off x="9296400" y="6482090"/>
            <a:ext cx="2743200" cy="261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26</a:t>
            </a:fld>
            <a:endParaRPr/>
          </a:p>
        </p:txBody>
      </p:sp>
    </p:spTree>
    <p:extLst>
      <p:ext uri="{BB962C8B-B14F-4D97-AF65-F5344CB8AC3E}">
        <p14:creationId xmlns:p14="http://schemas.microsoft.com/office/powerpoint/2010/main" val="41312747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 name="Google Shape;98;p3">
            <a:extLst>
              <a:ext uri="{FF2B5EF4-FFF2-40B4-BE49-F238E27FC236}">
                <a16:creationId xmlns:a16="http://schemas.microsoft.com/office/drawing/2014/main" id="{ADDE21E2-8F03-41BF-9C04-7D699A475705}"/>
              </a:ext>
            </a:extLst>
          </p:cNvPr>
          <p:cNvSpPr/>
          <p:nvPr/>
        </p:nvSpPr>
        <p:spPr>
          <a:xfrm>
            <a:off x="731746" y="4607668"/>
            <a:ext cx="5687100" cy="533400"/>
          </a:xfrm>
          <a:prstGeom prst="rect">
            <a:avLst/>
          </a:prstGeom>
          <a:solidFill>
            <a:srgbClr val="C00000"/>
          </a:solidFill>
          <a:ln>
            <a:noFill/>
          </a:ln>
          <a:effectLst>
            <a:outerShdw blurRad="50800" dist="38100" dir="2700000" sx="102000" sy="102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2" name="Google Shape;92;p2"/>
          <p:cNvSpPr txBox="1">
            <a:spLocks noGrp="1"/>
          </p:cNvSpPr>
          <p:nvPr>
            <p:ph type="title"/>
          </p:nvPr>
        </p:nvSpPr>
        <p:spPr>
          <a:xfrm>
            <a:off x="0" y="685800"/>
            <a:ext cx="12192000" cy="66675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3200"/>
              <a:buFont typeface="Spectral Light"/>
              <a:buNone/>
            </a:pPr>
            <a:r>
              <a:rPr lang="en-US" dirty="0">
                <a:latin typeface="Playfair Display Medium"/>
                <a:ea typeface="Playfair Display Medium"/>
                <a:cs typeface="Playfair Display Medium"/>
                <a:sym typeface="Playfair Display Medium"/>
              </a:rPr>
              <a:t>Outline</a:t>
            </a:r>
            <a:endParaRPr dirty="0">
              <a:latin typeface="Playfair Display Medium"/>
              <a:ea typeface="Playfair Display Medium"/>
              <a:cs typeface="Playfair Display Medium"/>
              <a:sym typeface="Playfair Display Medium"/>
            </a:endParaRPr>
          </a:p>
        </p:txBody>
      </p:sp>
      <p:sp>
        <p:nvSpPr>
          <p:cNvPr id="93" name="Google Shape;93;p2"/>
          <p:cNvSpPr txBox="1">
            <a:spLocks noGrp="1"/>
          </p:cNvSpPr>
          <p:nvPr>
            <p:ph type="body" idx="1"/>
          </p:nvPr>
        </p:nvSpPr>
        <p:spPr>
          <a:xfrm>
            <a:off x="290514" y="1562102"/>
            <a:ext cx="11610975" cy="4525963"/>
          </a:xfrm>
          <a:prstGeom prst="rect">
            <a:avLst/>
          </a:prstGeom>
          <a:noFill/>
          <a:ln>
            <a:noFill/>
          </a:ln>
        </p:spPr>
        <p:txBody>
          <a:bodyPr spcFirstLastPara="1" wrap="square" lIns="91425" tIns="45700" rIns="91425" bIns="45700" anchor="t" anchorCtr="0">
            <a:noAutofit/>
          </a:bodyPr>
          <a:lstStyle/>
          <a:p>
            <a:pPr marL="508000" lvl="0">
              <a:spcBef>
                <a:spcPts val="1200"/>
              </a:spcBef>
              <a:buSzPts val="2800"/>
              <a:buFont typeface="Wingdings" panose="05000000000000000000" pitchFamily="2" charset="2"/>
              <a:buChar char="§"/>
            </a:pPr>
            <a:r>
              <a:rPr lang="en-US" altLang="ko-KR" sz="2800" dirty="0">
                <a:solidFill>
                  <a:schemeClr val="bg1">
                    <a:lumMod val="50000"/>
                  </a:schemeClr>
                </a:solidFill>
              </a:rPr>
              <a:t>Sparse-noisy </a:t>
            </a:r>
            <a:r>
              <a:rPr lang="en-US" altLang="ko-KR" sz="2800" dirty="0" err="1">
                <a:solidFill>
                  <a:schemeClr val="bg1">
                    <a:lumMod val="50000"/>
                  </a:schemeClr>
                </a:solidFill>
              </a:rPr>
              <a:t>Softmax</a:t>
            </a:r>
            <a:endParaRPr lang="en-US" altLang="ko-KR" sz="2800" dirty="0">
              <a:solidFill>
                <a:schemeClr val="bg1">
                  <a:lumMod val="50000"/>
                </a:schemeClr>
              </a:solidFill>
            </a:endParaRPr>
          </a:p>
          <a:p>
            <a:pPr marL="508000">
              <a:spcBef>
                <a:spcPts val="1200"/>
              </a:spcBef>
              <a:buSzPts val="2800"/>
              <a:buFont typeface="Wingdings" panose="05000000000000000000" pitchFamily="2" charset="2"/>
              <a:buChar char="§"/>
            </a:pPr>
            <a:r>
              <a:rPr lang="en-US" altLang="ko-KR" sz="2800" dirty="0">
                <a:solidFill>
                  <a:schemeClr val="bg1">
                    <a:lumMod val="50000"/>
                  </a:schemeClr>
                </a:solidFill>
              </a:rPr>
              <a:t>Exponential Temperature Schedule</a:t>
            </a:r>
          </a:p>
          <a:p>
            <a:pPr marL="508000">
              <a:spcBef>
                <a:spcPts val="1200"/>
              </a:spcBef>
              <a:buSzPts val="2800"/>
              <a:buFont typeface="Wingdings" panose="05000000000000000000" pitchFamily="2" charset="2"/>
              <a:buChar char="§"/>
            </a:pPr>
            <a:r>
              <a:rPr lang="en-US" altLang="ko-KR" sz="2800" dirty="0">
                <a:solidFill>
                  <a:schemeClr val="bg1">
                    <a:lumMod val="50000"/>
                  </a:schemeClr>
                </a:solidFill>
              </a:rPr>
              <a:t>Entropy-based Adaptive Scheme</a:t>
            </a:r>
          </a:p>
          <a:p>
            <a:pPr marL="508000" lvl="0">
              <a:spcBef>
                <a:spcPts val="1200"/>
              </a:spcBef>
              <a:buSzPts val="2800"/>
              <a:buFont typeface="Wingdings" panose="05000000000000000000" pitchFamily="2" charset="2"/>
              <a:buChar char="§"/>
            </a:pPr>
            <a:r>
              <a:rPr lang="en-US" altLang="ko-KR" sz="2800" dirty="0">
                <a:solidFill>
                  <a:schemeClr val="bg1">
                    <a:lumMod val="50000"/>
                  </a:schemeClr>
                </a:solidFill>
              </a:rPr>
              <a:t>Experimental Results</a:t>
            </a:r>
          </a:p>
          <a:p>
            <a:pPr marL="508000" lvl="0">
              <a:spcBef>
                <a:spcPts val="1200"/>
              </a:spcBef>
              <a:buSzPts val="2800"/>
              <a:buFont typeface="Wingdings" panose="05000000000000000000" pitchFamily="2" charset="2"/>
              <a:buChar char="§"/>
            </a:pPr>
            <a:r>
              <a:rPr lang="en-US" altLang="ko-KR" sz="2800" dirty="0">
                <a:solidFill>
                  <a:schemeClr val="bg1">
                    <a:lumMod val="50000"/>
                  </a:schemeClr>
                </a:solidFill>
              </a:rPr>
              <a:t>Conclusion</a:t>
            </a:r>
          </a:p>
          <a:p>
            <a:pPr marL="508000" lvl="0">
              <a:spcBef>
                <a:spcPts val="1200"/>
              </a:spcBef>
              <a:buSzPts val="2800"/>
              <a:buFont typeface="Wingdings" panose="05000000000000000000" pitchFamily="2" charset="2"/>
              <a:buChar char="§"/>
            </a:pPr>
            <a:r>
              <a:rPr lang="en-US" altLang="ko-KR" sz="2800" dirty="0">
                <a:solidFill>
                  <a:schemeClr val="bg1"/>
                </a:solidFill>
              </a:rPr>
              <a:t>Future Works</a:t>
            </a:r>
          </a:p>
        </p:txBody>
      </p:sp>
    </p:spTree>
    <p:extLst>
      <p:ext uri="{BB962C8B-B14F-4D97-AF65-F5344CB8AC3E}">
        <p14:creationId xmlns:p14="http://schemas.microsoft.com/office/powerpoint/2010/main" val="40307799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0" y="685800"/>
            <a:ext cx="12192000" cy="666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Spectral SemiBold"/>
              <a:buNone/>
            </a:pPr>
            <a:r>
              <a:rPr lang="en-US" sz="2800" dirty="0">
                <a:latin typeface="Playfair Display Medium"/>
                <a:ea typeface="Playfair Display Medium"/>
                <a:cs typeface="Playfair Display Medium"/>
                <a:sym typeface="Playfair Display Medium"/>
              </a:rPr>
              <a:t>Future Works</a:t>
            </a:r>
          </a:p>
        </p:txBody>
      </p:sp>
      <mc:AlternateContent xmlns:mc="http://schemas.openxmlformats.org/markup-compatibility/2006">
        <mc:Choice xmlns:a14="http://schemas.microsoft.com/office/drawing/2010/main" Requires="a14">
          <p:sp>
            <p:nvSpPr>
              <p:cNvPr id="106" name="Google Shape;106;p4"/>
              <p:cNvSpPr txBox="1">
                <a:spLocks noGrp="1"/>
              </p:cNvSpPr>
              <p:nvPr>
                <p:ph type="body" idx="1"/>
              </p:nvPr>
            </p:nvSpPr>
            <p:spPr>
              <a:xfrm>
                <a:off x="285750" y="1846729"/>
                <a:ext cx="11620500" cy="4508176"/>
              </a:xfrm>
              <a:prstGeom prst="rect">
                <a:avLst/>
              </a:prstGeom>
              <a:noFill/>
              <a:ln>
                <a:noFill/>
              </a:ln>
            </p:spPr>
            <p:txBody>
              <a:bodyPr spcFirstLastPara="1" wrap="square" lIns="91425" tIns="45700" rIns="91425" bIns="45700" anchor="t" anchorCtr="0">
                <a:noAutofit/>
              </a:bodyPr>
              <a:lstStyle/>
              <a:p>
                <a:pPr indent="-368300">
                  <a:buSzPts val="2200"/>
                  <a:buFont typeface="Arial" panose="020B0604020202020204" pitchFamily="34" charset="0"/>
                  <a:buChar char="•"/>
                </a:pPr>
                <a:r>
                  <a:rPr lang="en-US" sz="2200" dirty="0"/>
                  <a:t>The paper doesn’t fully explain about when the temperature is bigger than 1. If we can make the use of bigger temperature, then, we can get benefit during early search process.</a:t>
                </a:r>
              </a:p>
              <a:p>
                <a:pPr indent="-368300">
                  <a:buSzPts val="2200"/>
                  <a:buFont typeface="Arial" panose="020B0604020202020204" pitchFamily="34" charset="0"/>
                  <a:buChar char="•"/>
                </a:pPr>
                <a:endParaRPr lang="en-US" sz="2200" dirty="0"/>
              </a:p>
              <a:p>
                <a:pPr indent="-368300">
                  <a:buSzPts val="2200"/>
                  <a:buFont typeface="Arial" panose="020B0604020202020204" pitchFamily="34" charset="0"/>
                  <a:buChar char="•"/>
                </a:pPr>
                <a:r>
                  <a:rPr lang="en-US" sz="2200" dirty="0"/>
                  <a:t>There can be several different ways to get the expectation of </a:t>
                </a:r>
                <a14:m>
                  <m:oMath xmlns:m="http://schemas.openxmlformats.org/officeDocument/2006/math">
                    <m:r>
                      <a:rPr lang="en-US" altLang="ko-KR" sz="2200" i="1">
                        <a:latin typeface="Cambria Math" panose="02040503050406030204" pitchFamily="18" charset="0"/>
                      </a:rPr>
                      <m:t>𝛼</m:t>
                    </m:r>
                  </m:oMath>
                </a14:m>
                <a:r>
                  <a:rPr lang="en-US" sz="2200" dirty="0"/>
                  <a:t>. </a:t>
                </a:r>
              </a:p>
            </p:txBody>
          </p:sp>
        </mc:Choice>
        <mc:Fallback>
          <p:sp>
            <p:nvSpPr>
              <p:cNvPr id="106" name="Google Shape;106;p4"/>
              <p:cNvSpPr txBox="1">
                <a:spLocks noGrp="1" noRot="1" noChangeAspect="1" noMove="1" noResize="1" noEditPoints="1" noAdjustHandles="1" noChangeArrowheads="1" noChangeShapeType="1" noTextEdit="1"/>
              </p:cNvSpPr>
              <p:nvPr>
                <p:ph type="body" idx="1"/>
              </p:nvPr>
            </p:nvSpPr>
            <p:spPr>
              <a:xfrm>
                <a:off x="285750" y="1846729"/>
                <a:ext cx="11620500" cy="4508176"/>
              </a:xfrm>
              <a:prstGeom prst="rect">
                <a:avLst/>
              </a:prstGeom>
              <a:blipFill>
                <a:blip r:embed="rId3"/>
                <a:stretch>
                  <a:fillRect/>
                </a:stretch>
              </a:blipFill>
              <a:ln>
                <a:noFill/>
              </a:ln>
            </p:spPr>
            <p:txBody>
              <a:bodyPr/>
              <a:lstStyle/>
              <a:p>
                <a:r>
                  <a:rPr lang="ko-KR" altLang="en-US">
                    <a:noFill/>
                  </a:rPr>
                  <a:t> </a:t>
                </a:r>
              </a:p>
            </p:txBody>
          </p:sp>
        </mc:Fallback>
      </mc:AlternateContent>
      <p:sp>
        <p:nvSpPr>
          <p:cNvPr id="107" name="Google Shape;107;p4"/>
          <p:cNvSpPr txBox="1">
            <a:spLocks noGrp="1"/>
          </p:cNvSpPr>
          <p:nvPr>
            <p:ph type="sldNum" idx="12"/>
          </p:nvPr>
        </p:nvSpPr>
        <p:spPr>
          <a:xfrm>
            <a:off x="9296400" y="6482090"/>
            <a:ext cx="2743200" cy="261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28</a:t>
            </a:fld>
            <a:endParaRPr/>
          </a:p>
        </p:txBody>
      </p:sp>
    </p:spTree>
    <p:extLst>
      <p:ext uri="{BB962C8B-B14F-4D97-AF65-F5344CB8AC3E}">
        <p14:creationId xmlns:p14="http://schemas.microsoft.com/office/powerpoint/2010/main" val="26872408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0" y="685800"/>
            <a:ext cx="12192000" cy="666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Spectral SemiBold"/>
              <a:buNone/>
            </a:pPr>
            <a:r>
              <a:rPr lang="en-US" sz="2800" dirty="0">
                <a:latin typeface="Playfair Display Medium"/>
                <a:ea typeface="Playfair Display Medium"/>
                <a:cs typeface="Playfair Display Medium"/>
                <a:sym typeface="Playfair Display Medium"/>
              </a:rPr>
              <a:t>References</a:t>
            </a:r>
          </a:p>
        </p:txBody>
      </p:sp>
      <p:sp>
        <p:nvSpPr>
          <p:cNvPr id="106" name="Google Shape;106;p4"/>
          <p:cNvSpPr txBox="1">
            <a:spLocks noGrp="1"/>
          </p:cNvSpPr>
          <p:nvPr>
            <p:ph type="body" idx="1"/>
          </p:nvPr>
        </p:nvSpPr>
        <p:spPr>
          <a:xfrm>
            <a:off x="285750" y="1954307"/>
            <a:ext cx="11620500" cy="4400598"/>
          </a:xfrm>
          <a:prstGeom prst="rect">
            <a:avLst/>
          </a:prstGeom>
          <a:noFill/>
          <a:ln>
            <a:noFill/>
          </a:ln>
        </p:spPr>
        <p:txBody>
          <a:bodyPr spcFirstLastPara="1" wrap="square" lIns="91425" tIns="45700" rIns="91425" bIns="45700" anchor="t" anchorCtr="0">
            <a:noAutofit/>
          </a:bodyPr>
          <a:lstStyle/>
          <a:p>
            <a:pPr marL="546100" indent="-457200">
              <a:buSzPts val="2200"/>
              <a:buFont typeface="+mj-lt"/>
              <a:buAutoNum type="arabicPeriod"/>
            </a:pPr>
            <a:r>
              <a:rPr lang="en-US" altLang="ko-KR" sz="2400" dirty="0" err="1"/>
              <a:t>Jiuling</a:t>
            </a:r>
            <a:r>
              <a:rPr lang="en-US" altLang="ko-KR" sz="2400" dirty="0"/>
              <a:t> Zhang, </a:t>
            </a:r>
            <a:r>
              <a:rPr lang="en-US" altLang="ko-KR" sz="2400" dirty="0" err="1"/>
              <a:t>Zhiming</a:t>
            </a:r>
            <a:r>
              <a:rPr lang="en-US" altLang="ko-KR" sz="2400" dirty="0"/>
              <a:t> Ding, </a:t>
            </a:r>
            <a:r>
              <a:rPr lang="en-US" sz="2200" dirty="0"/>
              <a:t>“</a:t>
            </a:r>
            <a:r>
              <a:rPr lang="en-US" altLang="ko-KR" sz="2400" dirty="0"/>
              <a:t>Small Temperature is All You Need for Differentiable Architecture Search”, PAKDD 2023: Advanced in Knowledge Discovery and Datamining, pp. 303-315, </a:t>
            </a:r>
            <a:r>
              <a:rPr lang="en-US" altLang="ko-KR" sz="2400" dirty="0">
                <a:hlinkClick r:id="rId3"/>
              </a:rPr>
              <a:t>https://link.springer.com/chapter/10.1007/978-3-031-33374-3_24</a:t>
            </a:r>
            <a:r>
              <a:rPr lang="en-US" altLang="ko-KR" sz="2400" dirty="0"/>
              <a:t> </a:t>
            </a:r>
          </a:p>
          <a:p>
            <a:pPr marL="546100" indent="-457200">
              <a:buSzPts val="2200"/>
              <a:buFont typeface="+mj-lt"/>
              <a:buAutoNum type="arabicPeriod"/>
            </a:pPr>
            <a:endParaRPr lang="en-US" sz="2200" dirty="0"/>
          </a:p>
          <a:p>
            <a:pPr marL="546100" indent="-457200">
              <a:buSzPts val="2200"/>
              <a:buFont typeface="+mj-lt"/>
              <a:buAutoNum type="arabicPeriod"/>
            </a:pPr>
            <a:r>
              <a:rPr lang="en-US" sz="2200" dirty="0"/>
              <a:t>“</a:t>
            </a:r>
            <a:r>
              <a:rPr lang="en-US" sz="2200" dirty="0" err="1"/>
              <a:t>DrNAS</a:t>
            </a:r>
            <a:r>
              <a:rPr lang="en-US" sz="2200" dirty="0"/>
              <a:t>: Dirichlet Neural Architecture Search”, ICLR, 2021, </a:t>
            </a:r>
            <a:r>
              <a:rPr lang="en-US" sz="2200" dirty="0">
                <a:hlinkClick r:id="rId4"/>
              </a:rPr>
              <a:t>https://github.com/xiangning-chen/DrNAS/tree/master/DARTS-space</a:t>
            </a:r>
            <a:r>
              <a:rPr lang="en-US" sz="2200" dirty="0"/>
              <a:t> </a:t>
            </a:r>
          </a:p>
          <a:p>
            <a:pPr marL="546100" indent="-457200">
              <a:buSzPts val="2200"/>
              <a:buFont typeface="+mj-lt"/>
              <a:buAutoNum type="arabicPeriod"/>
            </a:pPr>
            <a:endParaRPr lang="en-US" sz="2200" dirty="0"/>
          </a:p>
          <a:p>
            <a:pPr marL="546100" indent="-457200">
              <a:buSzPts val="2200"/>
              <a:buFont typeface="+mj-lt"/>
              <a:buAutoNum type="arabicPeriod"/>
            </a:pPr>
            <a:r>
              <a:rPr lang="en-US" altLang="ko-KR" sz="2200" dirty="0"/>
              <a:t>“Search in DARTS search space” – Neural Network Intelligence </a:t>
            </a:r>
            <a:r>
              <a:rPr lang="en-US" sz="2200" dirty="0">
                <a:hlinkClick r:id="rId5"/>
              </a:rPr>
              <a:t>https://nni.readthedocs.io/en/latest/tutorials/darts.html</a:t>
            </a:r>
            <a:endParaRPr lang="en-US" sz="2200" dirty="0"/>
          </a:p>
          <a:p>
            <a:pPr marL="546100" indent="-457200">
              <a:buSzPts val="2200"/>
              <a:buFont typeface="+mj-lt"/>
              <a:buAutoNum type="arabicPeriod"/>
            </a:pPr>
            <a:endParaRPr lang="en-US" sz="2200" dirty="0"/>
          </a:p>
          <a:p>
            <a:pPr marL="546100" indent="-457200">
              <a:buSzPts val="2200"/>
              <a:buFont typeface="+mj-lt"/>
              <a:buAutoNum type="arabicPeriod"/>
            </a:pPr>
            <a:endParaRPr lang="en-US" sz="2200" dirty="0"/>
          </a:p>
        </p:txBody>
      </p:sp>
      <p:sp>
        <p:nvSpPr>
          <p:cNvPr id="107" name="Google Shape;107;p4"/>
          <p:cNvSpPr txBox="1">
            <a:spLocks noGrp="1"/>
          </p:cNvSpPr>
          <p:nvPr>
            <p:ph type="sldNum" idx="12"/>
          </p:nvPr>
        </p:nvSpPr>
        <p:spPr>
          <a:xfrm>
            <a:off x="9296400" y="6482090"/>
            <a:ext cx="2743200" cy="261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29</a:t>
            </a:fld>
            <a:endParaRPr/>
          </a:p>
        </p:txBody>
      </p:sp>
    </p:spTree>
    <p:extLst>
      <p:ext uri="{BB962C8B-B14F-4D97-AF65-F5344CB8AC3E}">
        <p14:creationId xmlns:p14="http://schemas.microsoft.com/office/powerpoint/2010/main" val="355192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txBox="1">
            <a:spLocks noGrp="1"/>
          </p:cNvSpPr>
          <p:nvPr>
            <p:ph type="title"/>
          </p:nvPr>
        </p:nvSpPr>
        <p:spPr>
          <a:xfrm>
            <a:off x="0" y="685800"/>
            <a:ext cx="12192000" cy="66675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3200"/>
              <a:buFont typeface="Spectral Light"/>
              <a:buNone/>
            </a:pPr>
            <a:r>
              <a:rPr lang="en-US" dirty="0">
                <a:latin typeface="Playfair Display Medium"/>
                <a:ea typeface="Playfair Display Medium"/>
                <a:cs typeface="Playfair Display Medium"/>
                <a:sym typeface="Playfair Display Medium"/>
              </a:rPr>
              <a:t>Outline</a:t>
            </a:r>
            <a:endParaRPr dirty="0">
              <a:latin typeface="Playfair Display Medium"/>
              <a:ea typeface="Playfair Display Medium"/>
              <a:cs typeface="Playfair Display Medium"/>
              <a:sym typeface="Playfair Display Medium"/>
            </a:endParaRPr>
          </a:p>
        </p:txBody>
      </p:sp>
      <p:sp>
        <p:nvSpPr>
          <p:cNvPr id="93" name="Google Shape;93;p2"/>
          <p:cNvSpPr txBox="1">
            <a:spLocks noGrp="1"/>
          </p:cNvSpPr>
          <p:nvPr>
            <p:ph type="body" idx="1"/>
          </p:nvPr>
        </p:nvSpPr>
        <p:spPr>
          <a:xfrm>
            <a:off x="290514" y="1562102"/>
            <a:ext cx="11610975" cy="4525963"/>
          </a:xfrm>
          <a:prstGeom prst="rect">
            <a:avLst/>
          </a:prstGeom>
          <a:noFill/>
          <a:ln>
            <a:noFill/>
          </a:ln>
        </p:spPr>
        <p:txBody>
          <a:bodyPr spcFirstLastPara="1" wrap="square" lIns="91425" tIns="45700" rIns="91425" bIns="45700" anchor="t" anchorCtr="0">
            <a:noAutofit/>
          </a:bodyPr>
          <a:lstStyle/>
          <a:p>
            <a:pPr marL="508000" lvl="0" algn="l" rtl="0">
              <a:lnSpc>
                <a:spcPct val="100000"/>
              </a:lnSpc>
              <a:spcBef>
                <a:spcPts val="1200"/>
              </a:spcBef>
              <a:spcAft>
                <a:spcPts val="0"/>
              </a:spcAft>
              <a:buSzPts val="2800"/>
              <a:buFont typeface="Wingdings" panose="05000000000000000000" pitchFamily="2" charset="2"/>
              <a:buChar char="§"/>
            </a:pPr>
            <a:r>
              <a:rPr lang="en-US" sz="2800" dirty="0">
                <a:solidFill>
                  <a:schemeClr val="tx1"/>
                </a:solidFill>
              </a:rPr>
              <a:t>Sparse-noisy </a:t>
            </a:r>
            <a:r>
              <a:rPr lang="en-US" sz="2800" dirty="0" err="1">
                <a:solidFill>
                  <a:schemeClr val="tx1"/>
                </a:solidFill>
              </a:rPr>
              <a:t>Softmax</a:t>
            </a:r>
            <a:endParaRPr lang="en-US" sz="2800" dirty="0">
              <a:solidFill>
                <a:schemeClr val="tx1"/>
              </a:solidFill>
            </a:endParaRPr>
          </a:p>
          <a:p>
            <a:pPr marL="508000" lvl="0" algn="l" rtl="0">
              <a:lnSpc>
                <a:spcPct val="100000"/>
              </a:lnSpc>
              <a:spcBef>
                <a:spcPts val="1200"/>
              </a:spcBef>
              <a:spcAft>
                <a:spcPts val="0"/>
              </a:spcAft>
              <a:buSzPts val="2800"/>
              <a:buFont typeface="Wingdings" panose="05000000000000000000" pitchFamily="2" charset="2"/>
              <a:buChar char="§"/>
            </a:pPr>
            <a:r>
              <a:rPr lang="en-US" sz="2800" dirty="0">
                <a:solidFill>
                  <a:schemeClr val="tx1"/>
                </a:solidFill>
              </a:rPr>
              <a:t>Exponential Temperature Schedule</a:t>
            </a:r>
          </a:p>
          <a:p>
            <a:pPr marL="508000" lvl="0" algn="l" rtl="0">
              <a:lnSpc>
                <a:spcPct val="100000"/>
              </a:lnSpc>
              <a:spcBef>
                <a:spcPts val="1200"/>
              </a:spcBef>
              <a:spcAft>
                <a:spcPts val="0"/>
              </a:spcAft>
              <a:buSzPts val="2800"/>
              <a:buFont typeface="Wingdings" panose="05000000000000000000" pitchFamily="2" charset="2"/>
              <a:buChar char="§"/>
            </a:pPr>
            <a:r>
              <a:rPr lang="en-US" sz="2800" dirty="0">
                <a:solidFill>
                  <a:schemeClr val="tx1"/>
                </a:solidFill>
              </a:rPr>
              <a:t>Entropy-based Adaptive Scheme</a:t>
            </a:r>
          </a:p>
          <a:p>
            <a:pPr marL="508000" lvl="0" algn="l" rtl="0">
              <a:lnSpc>
                <a:spcPct val="100000"/>
              </a:lnSpc>
              <a:spcBef>
                <a:spcPts val="1200"/>
              </a:spcBef>
              <a:spcAft>
                <a:spcPts val="0"/>
              </a:spcAft>
              <a:buSzPts val="2800"/>
              <a:buFont typeface="Wingdings" panose="05000000000000000000" pitchFamily="2" charset="2"/>
              <a:buChar char="§"/>
            </a:pPr>
            <a:r>
              <a:rPr lang="en-US" altLang="ko-KR" sz="2800" dirty="0">
                <a:solidFill>
                  <a:schemeClr val="tx1"/>
                </a:solidFill>
              </a:rPr>
              <a:t>Experimental </a:t>
            </a:r>
            <a:r>
              <a:rPr lang="en-US" sz="2800" dirty="0">
                <a:solidFill>
                  <a:schemeClr val="tx1"/>
                </a:solidFill>
              </a:rPr>
              <a:t>Results</a:t>
            </a:r>
          </a:p>
          <a:p>
            <a:pPr marL="508000" lvl="0" algn="l" rtl="0">
              <a:lnSpc>
                <a:spcPct val="100000"/>
              </a:lnSpc>
              <a:spcBef>
                <a:spcPts val="1200"/>
              </a:spcBef>
              <a:spcAft>
                <a:spcPts val="0"/>
              </a:spcAft>
              <a:buSzPts val="2800"/>
              <a:buFont typeface="Wingdings" panose="05000000000000000000" pitchFamily="2" charset="2"/>
              <a:buChar char="§"/>
            </a:pPr>
            <a:r>
              <a:rPr lang="en-US" sz="2800" dirty="0">
                <a:solidFill>
                  <a:schemeClr val="tx1"/>
                </a:solidFill>
              </a:rPr>
              <a:t>Conclusion</a:t>
            </a:r>
          </a:p>
          <a:p>
            <a:pPr marL="508000" lvl="0" algn="l" rtl="0">
              <a:lnSpc>
                <a:spcPct val="100000"/>
              </a:lnSpc>
              <a:spcBef>
                <a:spcPts val="1200"/>
              </a:spcBef>
              <a:spcAft>
                <a:spcPts val="0"/>
              </a:spcAft>
              <a:buSzPts val="2800"/>
              <a:buFont typeface="Wingdings" panose="05000000000000000000" pitchFamily="2" charset="2"/>
              <a:buChar char="§"/>
            </a:pPr>
            <a:r>
              <a:rPr lang="en-US" sz="2800" dirty="0">
                <a:solidFill>
                  <a:schemeClr val="tx1"/>
                </a:solidFill>
              </a:rPr>
              <a:t>Future Works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3"/>
          <p:cNvSpPr txBox="1">
            <a:spLocks noGrp="1"/>
          </p:cNvSpPr>
          <p:nvPr>
            <p:ph type="title"/>
          </p:nvPr>
        </p:nvSpPr>
        <p:spPr>
          <a:xfrm>
            <a:off x="0" y="685800"/>
            <a:ext cx="12192000" cy="66675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3200"/>
              <a:buFont typeface="Spectral Light"/>
              <a:buNone/>
            </a:pPr>
            <a:endParaRPr sz="3200" b="0" i="0" u="none" strike="noStrike" cap="none">
              <a:solidFill>
                <a:schemeClr val="lt1"/>
              </a:solidFill>
              <a:latin typeface="Georgia"/>
              <a:ea typeface="Georgia"/>
              <a:cs typeface="Georgia"/>
              <a:sym typeface="Georgia"/>
            </a:endParaRPr>
          </a:p>
        </p:txBody>
      </p:sp>
      <p:sp>
        <p:nvSpPr>
          <p:cNvPr id="360" name="Google Shape;360;p33"/>
          <p:cNvSpPr txBox="1">
            <a:spLocks noGrp="1"/>
          </p:cNvSpPr>
          <p:nvPr>
            <p:ph type="body" idx="1"/>
          </p:nvPr>
        </p:nvSpPr>
        <p:spPr>
          <a:xfrm>
            <a:off x="290514" y="1562102"/>
            <a:ext cx="11610975" cy="4525963"/>
          </a:xfrm>
          <a:prstGeom prst="rect">
            <a:avLst/>
          </a:prstGeom>
          <a:noFill/>
          <a:ln>
            <a:noFill/>
          </a:ln>
        </p:spPr>
        <p:txBody>
          <a:bodyPr spcFirstLastPara="1" wrap="square" lIns="91425" tIns="45700" rIns="91425" bIns="45700" anchor="ctr" anchorCtr="0">
            <a:noAutofit/>
          </a:bodyPr>
          <a:lstStyle/>
          <a:p>
            <a:pPr marL="25400" lvl="0" indent="0" algn="ctr" rtl="0">
              <a:lnSpc>
                <a:spcPct val="100000"/>
              </a:lnSpc>
              <a:spcBef>
                <a:spcPts val="640"/>
              </a:spcBef>
              <a:spcAft>
                <a:spcPts val="0"/>
              </a:spcAft>
              <a:buSzPts val="3200"/>
              <a:buNone/>
            </a:pPr>
            <a:r>
              <a:rPr lang="en-US" sz="5400" dirty="0">
                <a:latin typeface="Times New Roman" panose="02020603050405020304" pitchFamily="18" charset="0"/>
                <a:cs typeface="Times New Roman" panose="02020603050405020304" pitchFamily="18" charset="0"/>
              </a:rPr>
              <a:t>Thank you!</a:t>
            </a:r>
          </a:p>
          <a:p>
            <a:pPr marL="25400" lvl="0" indent="0" algn="ctr" rtl="0">
              <a:lnSpc>
                <a:spcPct val="100000"/>
              </a:lnSpc>
              <a:spcBef>
                <a:spcPts val="640"/>
              </a:spcBef>
              <a:spcAft>
                <a:spcPts val="0"/>
              </a:spcAft>
              <a:buSzPts val="3200"/>
              <a:buNone/>
            </a:pPr>
            <a:r>
              <a:rPr lang="en-US" sz="4400" dirty="0">
                <a:latin typeface="Times New Roman" panose="02020603050405020304" pitchFamily="18" charset="0"/>
                <a:cs typeface="Times New Roman" panose="02020603050405020304" pitchFamily="18" charset="0"/>
              </a:rPr>
              <a:t>Q &amp; A</a:t>
            </a:r>
            <a:endParaRPr sz="4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0" y="685800"/>
            <a:ext cx="12192000" cy="666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Spectral SemiBold"/>
              <a:buNone/>
            </a:pPr>
            <a:r>
              <a:rPr lang="en-US" sz="2800" dirty="0">
                <a:latin typeface="Playfair Display Medium"/>
                <a:ea typeface="Playfair Display Medium"/>
                <a:cs typeface="Playfair Display Medium"/>
                <a:sym typeface="Playfair Display Medium"/>
              </a:rPr>
              <a:t>Sparse-noisy </a:t>
            </a:r>
            <a:r>
              <a:rPr lang="en-US" sz="2800" dirty="0" err="1">
                <a:latin typeface="Playfair Display Medium"/>
                <a:ea typeface="Playfair Display Medium"/>
                <a:cs typeface="Playfair Display Medium"/>
                <a:sym typeface="Playfair Display Medium"/>
              </a:rPr>
              <a:t>Softmax</a:t>
            </a:r>
            <a:endParaRPr lang="en-US" sz="2800" dirty="0">
              <a:latin typeface="Playfair Display Medium"/>
              <a:ea typeface="Playfair Display Medium"/>
              <a:cs typeface="Playfair Display Medium"/>
              <a:sym typeface="Playfair Display Medium"/>
            </a:endParaRPr>
          </a:p>
        </p:txBody>
      </p:sp>
      <p:sp>
        <p:nvSpPr>
          <p:cNvPr id="107" name="Google Shape;107;p4"/>
          <p:cNvSpPr txBox="1">
            <a:spLocks noGrp="1"/>
          </p:cNvSpPr>
          <p:nvPr>
            <p:ph type="sldNum" idx="12"/>
          </p:nvPr>
        </p:nvSpPr>
        <p:spPr>
          <a:xfrm>
            <a:off x="9296400" y="6482090"/>
            <a:ext cx="2743200" cy="261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31</a:t>
            </a:fld>
            <a:endParaRPr/>
          </a:p>
        </p:txBody>
      </p:sp>
      <p:pic>
        <p:nvPicPr>
          <p:cNvPr id="2" name="그림 1">
            <a:extLst>
              <a:ext uri="{FF2B5EF4-FFF2-40B4-BE49-F238E27FC236}">
                <a16:creationId xmlns:a16="http://schemas.microsoft.com/office/drawing/2014/main" id="{CF2AF135-27EF-4802-AA82-27CBFF763A88}"/>
              </a:ext>
            </a:extLst>
          </p:cNvPr>
          <p:cNvPicPr>
            <a:picLocks noChangeAspect="1"/>
          </p:cNvPicPr>
          <p:nvPr/>
        </p:nvPicPr>
        <p:blipFill rotWithShape="1">
          <a:blip r:embed="rId3"/>
          <a:srcRect r="24958"/>
          <a:stretch/>
        </p:blipFill>
        <p:spPr>
          <a:xfrm>
            <a:off x="1793589" y="1523712"/>
            <a:ext cx="6660864" cy="994635"/>
          </a:xfrm>
          <a:prstGeom prst="rect">
            <a:avLst/>
          </a:prstGeom>
        </p:spPr>
      </p:pic>
      <p:sp>
        <p:nvSpPr>
          <p:cNvPr id="8" name="TextBox 7">
            <a:extLst>
              <a:ext uri="{FF2B5EF4-FFF2-40B4-BE49-F238E27FC236}">
                <a16:creationId xmlns:a16="http://schemas.microsoft.com/office/drawing/2014/main" id="{45959D84-8065-40BF-977C-D0043D93CD78}"/>
              </a:ext>
            </a:extLst>
          </p:cNvPr>
          <p:cNvSpPr txBox="1"/>
          <p:nvPr/>
        </p:nvSpPr>
        <p:spPr>
          <a:xfrm>
            <a:off x="379662" y="1725899"/>
            <a:ext cx="669649" cy="584775"/>
          </a:xfrm>
          <a:prstGeom prst="rect">
            <a:avLst/>
          </a:prstGeom>
          <a:noFill/>
        </p:spPr>
        <p:txBody>
          <a:bodyPr wrap="square" rtlCol="0">
            <a:spAutoFit/>
          </a:bodyPr>
          <a:lstStyle/>
          <a:p>
            <a:r>
              <a:rPr lang="en-US" altLang="ko-KR" sz="3200" dirty="0"/>
              <a:t>(1)</a:t>
            </a:r>
          </a:p>
        </p:txBody>
      </p:sp>
      <p:pic>
        <p:nvPicPr>
          <p:cNvPr id="6" name="그림 5">
            <a:extLst>
              <a:ext uri="{FF2B5EF4-FFF2-40B4-BE49-F238E27FC236}">
                <a16:creationId xmlns:a16="http://schemas.microsoft.com/office/drawing/2014/main" id="{9B9A6E23-FA91-42F0-8BFE-FE7B783B1F6D}"/>
              </a:ext>
            </a:extLst>
          </p:cNvPr>
          <p:cNvPicPr>
            <a:picLocks noChangeAspect="1"/>
          </p:cNvPicPr>
          <p:nvPr/>
        </p:nvPicPr>
        <p:blipFill>
          <a:blip r:embed="rId4"/>
          <a:stretch>
            <a:fillRect/>
          </a:stretch>
        </p:blipFill>
        <p:spPr>
          <a:xfrm>
            <a:off x="2528047" y="3429000"/>
            <a:ext cx="6900904" cy="2117125"/>
          </a:xfrm>
          <a:prstGeom prst="rect">
            <a:avLst/>
          </a:prstGeom>
        </p:spPr>
      </p:pic>
    </p:spTree>
    <p:extLst>
      <p:ext uri="{BB962C8B-B14F-4D97-AF65-F5344CB8AC3E}">
        <p14:creationId xmlns:p14="http://schemas.microsoft.com/office/powerpoint/2010/main" val="29041440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3"/>
          <p:cNvGrpSpPr/>
          <p:nvPr/>
        </p:nvGrpSpPr>
        <p:grpSpPr>
          <a:xfrm>
            <a:off x="1524000" y="19080"/>
            <a:ext cx="9143640" cy="558000"/>
            <a:chOff x="0" y="19080"/>
            <a:chExt cx="9143640" cy="558000"/>
          </a:xfrm>
        </p:grpSpPr>
        <p:grpSp>
          <p:nvGrpSpPr>
            <p:cNvPr id="104" name="Group 4"/>
            <p:cNvGrpSpPr/>
            <p:nvPr/>
          </p:nvGrpSpPr>
          <p:grpSpPr>
            <a:xfrm>
              <a:off x="0" y="63360"/>
              <a:ext cx="9143640" cy="513720"/>
              <a:chOff x="0" y="63360"/>
              <a:chExt cx="9143640" cy="513720"/>
            </a:xfrm>
          </p:grpSpPr>
          <p:sp>
            <p:nvSpPr>
              <p:cNvPr id="105" name="CustomShape 5"/>
              <p:cNvSpPr/>
              <p:nvPr/>
            </p:nvSpPr>
            <p:spPr>
              <a:xfrm>
                <a:off x="0" y="63360"/>
                <a:ext cx="9143640" cy="128160"/>
              </a:xfrm>
              <a:prstGeom prst="rect">
                <a:avLst/>
              </a:prstGeom>
              <a:solidFill>
                <a:srgbClr val="970000"/>
              </a:solidFill>
              <a:ln>
                <a:noFill/>
              </a:ln>
            </p:spPr>
            <p:style>
              <a:lnRef idx="2">
                <a:schemeClr val="accent1">
                  <a:shade val="50000"/>
                </a:schemeClr>
              </a:lnRef>
              <a:fillRef idx="1">
                <a:schemeClr val="accent1"/>
              </a:fillRef>
              <a:effectRef idx="0">
                <a:schemeClr val="accent1"/>
              </a:effectRef>
              <a:fontRef idx="minor"/>
            </p:style>
          </p:sp>
          <p:sp>
            <p:nvSpPr>
              <p:cNvPr id="106" name="CustomShape 6"/>
              <p:cNvSpPr/>
              <p:nvPr/>
            </p:nvSpPr>
            <p:spPr>
              <a:xfrm>
                <a:off x="0" y="191880"/>
                <a:ext cx="9143640" cy="128160"/>
              </a:xfrm>
              <a:prstGeom prst="rect">
                <a:avLst/>
              </a:prstGeom>
              <a:solidFill>
                <a:srgbClr val="BC0000"/>
              </a:solidFill>
              <a:ln>
                <a:noFill/>
              </a:ln>
            </p:spPr>
            <p:style>
              <a:lnRef idx="2">
                <a:schemeClr val="accent1">
                  <a:shade val="50000"/>
                </a:schemeClr>
              </a:lnRef>
              <a:fillRef idx="1">
                <a:schemeClr val="accent1"/>
              </a:fillRef>
              <a:effectRef idx="0">
                <a:schemeClr val="accent1"/>
              </a:effectRef>
              <a:fontRef idx="minor"/>
            </p:style>
          </p:sp>
          <p:sp>
            <p:nvSpPr>
              <p:cNvPr id="107" name="CustomShape 7"/>
              <p:cNvSpPr/>
              <p:nvPr/>
            </p:nvSpPr>
            <p:spPr>
              <a:xfrm>
                <a:off x="0" y="320400"/>
                <a:ext cx="9143640" cy="128160"/>
              </a:xfrm>
              <a:prstGeom prst="rect">
                <a:avLst/>
              </a:prstGeom>
              <a:solidFill>
                <a:srgbClr val="DB0000"/>
              </a:solidFill>
              <a:ln>
                <a:noFill/>
              </a:ln>
            </p:spPr>
            <p:style>
              <a:lnRef idx="2">
                <a:schemeClr val="accent1">
                  <a:shade val="50000"/>
                </a:schemeClr>
              </a:lnRef>
              <a:fillRef idx="1">
                <a:schemeClr val="accent1"/>
              </a:fillRef>
              <a:effectRef idx="0">
                <a:schemeClr val="accent1"/>
              </a:effectRef>
              <a:fontRef idx="minor"/>
            </p:style>
          </p:sp>
          <p:sp>
            <p:nvSpPr>
              <p:cNvPr id="108" name="CustomShape 8"/>
              <p:cNvSpPr/>
              <p:nvPr/>
            </p:nvSpPr>
            <p:spPr>
              <a:xfrm>
                <a:off x="0" y="448920"/>
                <a:ext cx="9143640" cy="12816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p:style>
          </p:sp>
          <p:pic>
            <p:nvPicPr>
              <p:cNvPr id="109" name="Picture 30"/>
              <p:cNvPicPr/>
              <p:nvPr/>
            </p:nvPicPr>
            <p:blipFill>
              <a:blip r:embed="rId3"/>
              <a:stretch/>
            </p:blipFill>
            <p:spPr>
              <a:xfrm>
                <a:off x="57240" y="64080"/>
                <a:ext cx="512640" cy="512640"/>
              </a:xfrm>
              <a:prstGeom prst="rect">
                <a:avLst/>
              </a:prstGeom>
              <a:ln w="57240">
                <a:solidFill>
                  <a:schemeClr val="bg1"/>
                </a:solidFill>
                <a:round/>
              </a:ln>
            </p:spPr>
          </p:pic>
        </p:grpSp>
        <p:pic>
          <p:nvPicPr>
            <p:cNvPr id="110" name="Picture 25"/>
            <p:cNvPicPr/>
            <p:nvPr/>
          </p:nvPicPr>
          <p:blipFill>
            <a:blip r:embed="rId4"/>
            <a:srcRect l="49254" t="-9283"/>
            <a:stretch/>
          </p:blipFill>
          <p:spPr>
            <a:xfrm>
              <a:off x="7143840" y="19080"/>
              <a:ext cx="1942920" cy="558000"/>
            </a:xfrm>
            <a:prstGeom prst="rect">
              <a:avLst/>
            </a:prstGeom>
            <a:ln w="57240">
              <a:solidFill>
                <a:schemeClr val="bg1"/>
              </a:solidFill>
              <a:round/>
            </a:ln>
          </p:spPr>
        </p:pic>
      </p:grpSp>
      <p:sp>
        <p:nvSpPr>
          <p:cNvPr id="112" name="CustomShape 10"/>
          <p:cNvSpPr/>
          <p:nvPr/>
        </p:nvSpPr>
        <p:spPr>
          <a:xfrm>
            <a:off x="1524000" y="6610196"/>
            <a:ext cx="9143640" cy="256680"/>
          </a:xfrm>
          <a:prstGeom prst="rect">
            <a:avLst/>
          </a:prstGeom>
          <a:solidFill>
            <a:srgbClr val="97000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90000"/>
              </a:lnSpc>
            </a:pPr>
            <a:endParaRPr lang="en-US" sz="3600" spc="-1" dirty="0">
              <a:solidFill>
                <a:schemeClr val="bg1"/>
              </a:solidFill>
              <a:latin typeface="Calibri" panose="020F0502020204030204" pitchFamily="34" charset="0"/>
              <a:cs typeface="Calibri" panose="020F0502020204030204" pitchFamily="34" charset="0"/>
            </a:endParaRPr>
          </a:p>
        </p:txBody>
      </p:sp>
      <p:grpSp>
        <p:nvGrpSpPr>
          <p:cNvPr id="3" name="그룹 2">
            <a:extLst>
              <a:ext uri="{FF2B5EF4-FFF2-40B4-BE49-F238E27FC236}">
                <a16:creationId xmlns:a16="http://schemas.microsoft.com/office/drawing/2014/main" id="{16578FFE-5653-4CEF-946D-90F09B867AEA}"/>
              </a:ext>
            </a:extLst>
          </p:cNvPr>
          <p:cNvGrpSpPr/>
          <p:nvPr/>
        </p:nvGrpSpPr>
        <p:grpSpPr>
          <a:xfrm>
            <a:off x="2150620" y="2323614"/>
            <a:ext cx="7563606" cy="2835263"/>
            <a:chOff x="2570544" y="2863929"/>
            <a:chExt cx="7563606" cy="2835263"/>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FD85EC-E980-428B-980F-BE6C70EF8CD8}"/>
                    </a:ext>
                  </a:extLst>
                </p:cNvPr>
                <p:cNvSpPr txBox="1"/>
                <p:nvPr/>
              </p:nvSpPr>
              <p:spPr>
                <a:xfrm>
                  <a:off x="2570544" y="2863929"/>
                  <a:ext cx="7372350" cy="2835263"/>
                </a:xfrm>
                <a:prstGeom prst="rect">
                  <a:avLst/>
                </a:prstGeom>
                <a:noFill/>
              </p:spPr>
              <p:txBody>
                <a:bodyPr wrap="square" rtlCol="0">
                  <a:spAutoFit/>
                </a:bodyPr>
                <a:lstStyle/>
                <a:p>
                  <a:pPr algn="ctr"/>
                  <a14:m>
                    <m:oMath xmlns:m="http://schemas.openxmlformats.org/officeDocument/2006/math">
                      <m:r>
                        <a:rPr lang="en-US" sz="2800" i="1">
                          <a:latin typeface="Cambria Math" panose="02040503050406030204" pitchFamily="18" charset="0"/>
                        </a:rPr>
                        <m:t>𝑇</m:t>
                      </m:r>
                      <m:r>
                        <a:rPr lang="en-US" sz="2800" i="1">
                          <a:latin typeface="Cambria Math" panose="02040503050406030204" pitchFamily="18" charset="0"/>
                        </a:rPr>
                        <m:t>=</m:t>
                      </m:r>
                      <m:r>
                        <a:rPr lang="en-US" sz="2800" i="1">
                          <a:latin typeface="Cambria Math" panose="02040503050406030204" pitchFamily="18" charset="0"/>
                        </a:rPr>
                        <m:t>𝑡𝑒𝑚</m:t>
                      </m:r>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𝑖𝑛𝑖𝑡</m:t>
                          </m:r>
                        </m:sub>
                      </m:sSub>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𝑡𝑒𝑚</m:t>
                          </m:r>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𝑖𝑛𝑖𝑡</m:t>
                              </m:r>
                            </m:sub>
                          </m:sSub>
                          <m:r>
                            <a:rPr lang="en-US" sz="2800" i="1">
                              <a:latin typeface="Cambria Math" panose="02040503050406030204" pitchFamily="18" charset="0"/>
                            </a:rPr>
                            <m:t> −</m:t>
                          </m:r>
                          <m:r>
                            <a:rPr lang="en-US" sz="2800" i="1">
                              <a:latin typeface="Cambria Math" panose="02040503050406030204" pitchFamily="18" charset="0"/>
                            </a:rPr>
                            <m:t>𝑡𝑒𝑚</m:t>
                          </m:r>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𝑒𝑛𝑑</m:t>
                              </m:r>
                            </m:sub>
                          </m:sSub>
                        </m:num>
                        <m:den>
                          <m:r>
                            <a:rPr lang="en-US" sz="2800" i="1">
                              <a:latin typeface="Cambria Math" panose="02040503050406030204" pitchFamily="18" charset="0"/>
                            </a:rPr>
                            <m:t>𝑒𝑝𝑜𝑐h</m:t>
                          </m:r>
                          <m:r>
                            <a:rPr lang="en-US" sz="2800" i="1">
                              <a:latin typeface="Cambria Math" panose="02040503050406030204" pitchFamily="18" charset="0"/>
                            </a:rPr>
                            <m:t> −1</m:t>
                          </m:r>
                        </m:den>
                      </m:f>
                    </m:oMath>
                  </a14:m>
                  <a:r>
                    <a:rPr lang="en-US" sz="2800" dirty="0"/>
                    <a:t> </a:t>
                  </a:r>
                </a:p>
                <a:p>
                  <a:r>
                    <a:rPr lang="en-US" sz="2400" dirty="0">
                      <a:latin typeface="Times New Roman" panose="02020603050405020304" pitchFamily="18" charset="0"/>
                      <a:cs typeface="Times New Roman" panose="02020603050405020304" pitchFamily="18" charset="0"/>
                    </a:rPr>
                    <a:t>ex) </a:t>
                  </a:r>
                  <a:endParaRPr lang="en-US" sz="2400" i="1" dirty="0">
                    <a:latin typeface="Cambria Math" panose="02040503050406030204" pitchFamily="18" charset="0"/>
                  </a:endParaRPr>
                </a:p>
                <a:p>
                  <a14:m>
                    <m:oMath xmlns:m="http://schemas.openxmlformats.org/officeDocument/2006/math">
                      <m:r>
                        <a:rPr lang="en-US" sz="2400" i="1">
                          <a:latin typeface="Cambria Math" panose="02040503050406030204" pitchFamily="18" charset="0"/>
                        </a:rPr>
                        <m:t>       </m:t>
                      </m:r>
                      <m:r>
                        <a:rPr lang="en-US" sz="2400" i="1">
                          <a:latin typeface="Cambria Math" panose="02040503050406030204" pitchFamily="18" charset="0"/>
                        </a:rPr>
                        <m:t>𝑡𝑒𝑚</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𝑖𝑛𝑖𝑡</m:t>
                          </m:r>
                        </m:sub>
                      </m:sSub>
                      <m:r>
                        <a:rPr lang="en-US" sz="2400" i="1">
                          <a:latin typeface="Cambria Math" panose="02040503050406030204" pitchFamily="18" charset="0"/>
                        </a:rPr>
                        <m:t> </m:t>
                      </m:r>
                    </m:oMath>
                  </a14:m>
                  <a:r>
                    <a:rPr lang="en-US" sz="2400" dirty="0">
                      <a:latin typeface="Times New Roman" panose="02020603050405020304" pitchFamily="18" charset="0"/>
                      <a:cs typeface="Times New Roman" panose="02020603050405020304" pitchFamily="18" charset="0"/>
                    </a:rPr>
                    <a:t>= 10</a:t>
                  </a:r>
                </a:p>
                <a:p>
                  <a:r>
                    <a:rPr lang="en-US" sz="2400" dirty="0">
                      <a:latin typeface="Times New Roman" panose="02020603050405020304" pitchFamily="18" charset="0"/>
                      <a:cs typeface="Times New Roman" panose="02020603050405020304" pitchFamily="18" charset="0"/>
                    </a:rPr>
                    <a:t>      </a:t>
                  </a:r>
                  <a14:m>
                    <m:oMath xmlns:m="http://schemas.openxmlformats.org/officeDocument/2006/math">
                      <m:r>
                        <a:rPr lang="en-US" sz="2400" i="1">
                          <a:latin typeface="Cambria Math" panose="02040503050406030204" pitchFamily="18" charset="0"/>
                        </a:rPr>
                        <m:t>𝑡𝑒𝑚</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𝑒𝑛𝑑</m:t>
                          </m:r>
                        </m:sub>
                      </m:sSub>
                    </m:oMath>
                  </a14:m>
                  <a:r>
                    <a:rPr lang="en-US" sz="2400" dirty="0">
                      <a:latin typeface="Times New Roman" panose="02020603050405020304" pitchFamily="18" charset="0"/>
                      <a:cs typeface="Times New Roman" panose="02020603050405020304" pitchFamily="18" charset="0"/>
                    </a:rPr>
                    <a:t> = 0.1</a:t>
                  </a:r>
                </a:p>
                <a:p>
                  <a:endParaRPr lang="en-US" sz="2400" dirty="0">
                    <a:latin typeface="Times New Roman" panose="02020603050405020304" pitchFamily="18" charset="0"/>
                    <a:cs typeface="Times New Roman" panose="02020603050405020304" pitchFamily="18" charset="0"/>
                  </a:endParaRPr>
                </a:p>
                <a:p>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10−0.1</m:t>
                          </m:r>
                        </m:num>
                        <m:den>
                          <m:r>
                            <a:rPr lang="en-US" sz="2800" i="1">
                              <a:latin typeface="Cambria Math" panose="02040503050406030204" pitchFamily="18" charset="0"/>
                            </a:rPr>
                            <m:t>50 −1</m:t>
                          </m:r>
                        </m:den>
                      </m:f>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9.9</m:t>
                          </m:r>
                        </m:num>
                        <m:den>
                          <m:r>
                            <a:rPr lang="en-US" sz="2800" i="1">
                              <a:latin typeface="Cambria Math" panose="02040503050406030204" pitchFamily="18" charset="0"/>
                            </a:rPr>
                            <m:t>49</m:t>
                          </m:r>
                        </m:den>
                      </m:f>
                      <m:r>
                        <a:rPr lang="en-US" sz="2800" i="1">
                          <a:latin typeface="Cambria Math" panose="02040503050406030204" pitchFamily="18" charset="0"/>
                        </a:rPr>
                        <m:t>=0.20204…</m:t>
                      </m:r>
                    </m:oMath>
                  </a14:m>
                  <a:endParaRPr lang="en-US" sz="28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89FD85EC-E980-428B-980F-BE6C70EF8CD8}"/>
                    </a:ext>
                  </a:extLst>
                </p:cNvPr>
                <p:cNvSpPr txBox="1">
                  <a:spLocks noRot="1" noChangeAspect="1" noMove="1" noResize="1" noEditPoints="1" noAdjustHandles="1" noChangeArrowheads="1" noChangeShapeType="1" noTextEdit="1"/>
                </p:cNvSpPr>
                <p:nvPr/>
              </p:nvSpPr>
              <p:spPr>
                <a:xfrm>
                  <a:off x="2570544" y="2863929"/>
                  <a:ext cx="7372350" cy="2835263"/>
                </a:xfrm>
                <a:prstGeom prst="rect">
                  <a:avLst/>
                </a:prstGeom>
                <a:blipFill>
                  <a:blip r:embed="rId5"/>
                  <a:stretch>
                    <a:fillRect l="-1323"/>
                  </a:stretch>
                </a:blipFill>
              </p:spPr>
              <p:txBody>
                <a:bodyPr/>
                <a:lstStyle/>
                <a:p>
                  <a:r>
                    <a:rPr lang="ko-KR" altLang="en-US">
                      <a:noFill/>
                    </a:rPr>
                    <a:t> </a:t>
                  </a:r>
                </a:p>
              </p:txBody>
            </p:sp>
          </mc:Fallback>
        </mc:AlternateContent>
        <p:grpSp>
          <p:nvGrpSpPr>
            <p:cNvPr id="23" name="그룹 22">
              <a:extLst>
                <a:ext uri="{FF2B5EF4-FFF2-40B4-BE49-F238E27FC236}">
                  <a16:creationId xmlns:a16="http://schemas.microsoft.com/office/drawing/2014/main" id="{FCF1AAB9-DE15-45C7-AF43-E049723CF42B}"/>
                </a:ext>
              </a:extLst>
            </p:cNvPr>
            <p:cNvGrpSpPr/>
            <p:nvPr/>
          </p:nvGrpSpPr>
          <p:grpSpPr>
            <a:xfrm>
              <a:off x="7201530" y="3799735"/>
              <a:ext cx="2932620" cy="1815882"/>
              <a:chOff x="5697120" y="3551458"/>
              <a:chExt cx="2932620" cy="1815882"/>
            </a:xfrm>
          </p:grpSpPr>
          <mc:AlternateContent xmlns:mc="http://schemas.openxmlformats.org/markup-compatibility/2006" xmlns:p14="http://schemas.microsoft.com/office/powerpoint/2010/main">
            <mc:Choice Requires="p14">
              <p:contentPart p14:bwMode="auto" r:id="rId6">
                <p14:nvContentPartPr>
                  <p14:cNvPr id="18" name="잉크 17">
                    <a:extLst>
                      <a:ext uri="{FF2B5EF4-FFF2-40B4-BE49-F238E27FC236}">
                        <a16:creationId xmlns:a16="http://schemas.microsoft.com/office/drawing/2014/main" id="{C8E55871-BDC1-4843-9C79-11E06C31C216}"/>
                      </a:ext>
                    </a:extLst>
                  </p14:cNvPr>
                  <p14:cNvContentPartPr/>
                  <p14:nvPr/>
                </p14:nvContentPartPr>
                <p14:xfrm>
                  <a:off x="6476370" y="4571295"/>
                  <a:ext cx="360" cy="360"/>
                </p14:xfrm>
              </p:contentPart>
            </mc:Choice>
            <mc:Fallback xmlns="">
              <p:pic>
                <p:nvPicPr>
                  <p:cNvPr id="18" name="잉크 17">
                    <a:extLst>
                      <a:ext uri="{FF2B5EF4-FFF2-40B4-BE49-F238E27FC236}">
                        <a16:creationId xmlns:a16="http://schemas.microsoft.com/office/drawing/2014/main" id="{C8E55871-BDC1-4843-9C79-11E06C31C216}"/>
                      </a:ext>
                    </a:extLst>
                  </p:cNvPr>
                  <p:cNvPicPr/>
                  <p:nvPr/>
                </p:nvPicPr>
                <p:blipFill>
                  <a:blip r:embed="rId8"/>
                  <a:stretch>
                    <a:fillRect/>
                  </a:stretch>
                </p:blipFill>
                <p:spPr>
                  <a:xfrm>
                    <a:off x="6458730" y="455365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잉크 19">
                    <a:extLst>
                      <a:ext uri="{FF2B5EF4-FFF2-40B4-BE49-F238E27FC236}">
                        <a16:creationId xmlns:a16="http://schemas.microsoft.com/office/drawing/2014/main" id="{6600026E-7A67-4832-99DB-D8A1D8F488E8}"/>
                      </a:ext>
                    </a:extLst>
                  </p14:cNvPr>
                  <p14:cNvContentPartPr/>
                  <p14:nvPr/>
                </p14:nvContentPartPr>
                <p14:xfrm>
                  <a:off x="6485730" y="4695135"/>
                  <a:ext cx="360" cy="360"/>
                </p14:xfrm>
              </p:contentPart>
            </mc:Choice>
            <mc:Fallback xmlns="">
              <p:pic>
                <p:nvPicPr>
                  <p:cNvPr id="20" name="잉크 19">
                    <a:extLst>
                      <a:ext uri="{FF2B5EF4-FFF2-40B4-BE49-F238E27FC236}">
                        <a16:creationId xmlns:a16="http://schemas.microsoft.com/office/drawing/2014/main" id="{6600026E-7A67-4832-99DB-D8A1D8F488E8}"/>
                      </a:ext>
                    </a:extLst>
                  </p:cNvPr>
                  <p:cNvPicPr/>
                  <p:nvPr/>
                </p:nvPicPr>
                <p:blipFill>
                  <a:blip r:embed="rId8"/>
                  <a:stretch>
                    <a:fillRect/>
                  </a:stretch>
                </p:blipFill>
                <p:spPr>
                  <a:xfrm>
                    <a:off x="6468090" y="467749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잉크 20">
                    <a:extLst>
                      <a:ext uri="{FF2B5EF4-FFF2-40B4-BE49-F238E27FC236}">
                        <a16:creationId xmlns:a16="http://schemas.microsoft.com/office/drawing/2014/main" id="{2C9AFF64-E68E-40DE-BD45-4E99429E668C}"/>
                      </a:ext>
                    </a:extLst>
                  </p14:cNvPr>
                  <p14:cNvContentPartPr/>
                  <p14:nvPr/>
                </p14:nvContentPartPr>
                <p14:xfrm>
                  <a:off x="6485730" y="4818975"/>
                  <a:ext cx="360" cy="360"/>
                </p14:xfrm>
              </p:contentPart>
            </mc:Choice>
            <mc:Fallback xmlns="">
              <p:pic>
                <p:nvPicPr>
                  <p:cNvPr id="21" name="잉크 20">
                    <a:extLst>
                      <a:ext uri="{FF2B5EF4-FFF2-40B4-BE49-F238E27FC236}">
                        <a16:creationId xmlns:a16="http://schemas.microsoft.com/office/drawing/2014/main" id="{2C9AFF64-E68E-40DE-BD45-4E99429E668C}"/>
                      </a:ext>
                    </a:extLst>
                  </p:cNvPr>
                  <p:cNvPicPr/>
                  <p:nvPr/>
                </p:nvPicPr>
                <p:blipFill>
                  <a:blip r:embed="rId8"/>
                  <a:stretch>
                    <a:fillRect/>
                  </a:stretch>
                </p:blipFill>
                <p:spPr>
                  <a:xfrm>
                    <a:off x="6468090" y="4801335"/>
                    <a:ext cx="36000" cy="36000"/>
                  </a:xfrm>
                  <a:prstGeom prst="rect">
                    <a:avLst/>
                  </a:prstGeom>
                </p:spPr>
              </p:pic>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835B59F-C627-4606-9814-204ADF95F412}"/>
                      </a:ext>
                    </a:extLst>
                  </p:cNvPr>
                  <p:cNvSpPr txBox="1"/>
                  <p:nvPr/>
                </p:nvSpPr>
                <p:spPr>
                  <a:xfrm>
                    <a:off x="5697120" y="3551458"/>
                    <a:ext cx="2932620" cy="1815882"/>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epoch0 : T = 10</a:t>
                    </a:r>
                  </a:p>
                  <a:p>
                    <a:r>
                      <a:rPr lang="en-US" sz="2800" dirty="0">
                        <a:latin typeface="Times New Roman" panose="02020603050405020304" pitchFamily="18" charset="0"/>
                        <a:cs typeface="Times New Roman" panose="02020603050405020304" pitchFamily="18" charset="0"/>
                      </a:rPr>
                      <a:t>epoch1 : T </a:t>
                    </a:r>
                    <a14:m>
                      <m:oMath xmlns:m="http://schemas.openxmlformats.org/officeDocument/2006/math">
                        <m:r>
                          <a:rPr lang="en-US" sz="2800" i="1">
                            <a:latin typeface="Cambria Math" panose="02040503050406030204" pitchFamily="18" charset="0"/>
                            <a:ea typeface="Cambria Math" panose="02040503050406030204" pitchFamily="18" charset="0"/>
                          </a:rPr>
                          <m:t>≈</m:t>
                        </m:r>
                      </m:oMath>
                    </a14:m>
                    <a:r>
                      <a:rPr lang="en-US" sz="2800" dirty="0">
                        <a:latin typeface="Times New Roman" panose="02020603050405020304" pitchFamily="18" charset="0"/>
                        <a:cs typeface="Times New Roman" panose="02020603050405020304" pitchFamily="18" charset="0"/>
                      </a:rPr>
                      <a:t> 9.8</a:t>
                    </a:r>
                  </a:p>
                  <a:p>
                    <a:r>
                      <a:rPr lang="en-US" sz="2800" dirty="0">
                        <a:latin typeface="Times New Roman" panose="02020603050405020304" pitchFamily="18" charset="0"/>
                        <a:cs typeface="Times New Roman" panose="02020603050405020304" pitchFamily="18" charset="0"/>
                      </a:rPr>
                      <a:t>	        </a:t>
                    </a:r>
                  </a:p>
                  <a:p>
                    <a:r>
                      <a:rPr lang="en-US" sz="2800" dirty="0">
                        <a:latin typeface="Times New Roman" panose="02020603050405020304" pitchFamily="18" charset="0"/>
                        <a:cs typeface="Times New Roman" panose="02020603050405020304" pitchFamily="18" charset="0"/>
                      </a:rPr>
                      <a:t>epoch49 : T = 0.1</a:t>
                    </a:r>
                  </a:p>
                </p:txBody>
              </p:sp>
            </mc:Choice>
            <mc:Fallback xmlns="">
              <p:sp>
                <p:nvSpPr>
                  <p:cNvPr id="22" name="TextBox 21">
                    <a:extLst>
                      <a:ext uri="{FF2B5EF4-FFF2-40B4-BE49-F238E27FC236}">
                        <a16:creationId xmlns:a16="http://schemas.microsoft.com/office/drawing/2014/main" id="{F835B59F-C627-4606-9814-204ADF95F412}"/>
                      </a:ext>
                    </a:extLst>
                  </p:cNvPr>
                  <p:cNvSpPr txBox="1">
                    <a:spLocks noRot="1" noChangeAspect="1" noMove="1" noResize="1" noEditPoints="1" noAdjustHandles="1" noChangeArrowheads="1" noChangeShapeType="1" noTextEdit="1"/>
                  </p:cNvSpPr>
                  <p:nvPr/>
                </p:nvSpPr>
                <p:spPr>
                  <a:xfrm>
                    <a:off x="5697120" y="3551458"/>
                    <a:ext cx="2932620" cy="1815882"/>
                  </a:xfrm>
                  <a:prstGeom prst="rect">
                    <a:avLst/>
                  </a:prstGeom>
                  <a:blipFill>
                    <a:blip r:embed="rId11"/>
                    <a:stretch>
                      <a:fillRect l="-4149" t="-3691" b="-8389"/>
                    </a:stretch>
                  </a:blipFill>
                </p:spPr>
                <p:txBody>
                  <a:bodyPr/>
                  <a:lstStyle/>
                  <a:p>
                    <a:r>
                      <a:rPr lang="ko-KR" altLang="en-US">
                        <a:noFill/>
                      </a:rPr>
                      <a:t> </a:t>
                    </a:r>
                  </a:p>
                </p:txBody>
              </p:sp>
            </mc:Fallback>
          </mc:AlternateContent>
        </p:grpSp>
      </p:grpSp>
      <p:sp>
        <p:nvSpPr>
          <p:cNvPr id="25" name="CustomShape 2">
            <a:extLst>
              <a:ext uri="{FF2B5EF4-FFF2-40B4-BE49-F238E27FC236}">
                <a16:creationId xmlns:a16="http://schemas.microsoft.com/office/drawing/2014/main" id="{38F3FEAD-9DA9-4F10-9BEA-13836DFE5C1B}"/>
              </a:ext>
            </a:extLst>
          </p:cNvPr>
          <p:cNvSpPr/>
          <p:nvPr/>
        </p:nvSpPr>
        <p:spPr>
          <a:xfrm>
            <a:off x="9942894" y="6258600"/>
            <a:ext cx="541800" cy="558000"/>
          </a:xfrm>
          <a:prstGeom prst="rect">
            <a:avLst/>
          </a:prstGeom>
          <a:solidFill>
            <a:srgbClr val="970000"/>
          </a:solidFill>
          <a:ln w="57240">
            <a:solidFill>
              <a:schemeClr val="bg1"/>
            </a:solidFill>
          </a:ln>
        </p:spPr>
        <p:style>
          <a:lnRef idx="2">
            <a:schemeClr val="accent1">
              <a:shade val="50000"/>
            </a:schemeClr>
          </a:lnRef>
          <a:fillRef idx="1">
            <a:schemeClr val="accent1"/>
          </a:fillRef>
          <a:effectRef idx="0">
            <a:schemeClr val="accent1"/>
          </a:effectRef>
          <a:fontRef idx="minor"/>
        </p:style>
      </p:sp>
      <p:sp>
        <p:nvSpPr>
          <p:cNvPr id="26" name="TextShape 3">
            <a:extLst>
              <a:ext uri="{FF2B5EF4-FFF2-40B4-BE49-F238E27FC236}">
                <a16:creationId xmlns:a16="http://schemas.microsoft.com/office/drawing/2014/main" id="{E4061486-E13E-47C1-8761-32DD0FCB9B2B}"/>
              </a:ext>
            </a:extLst>
          </p:cNvPr>
          <p:cNvSpPr txBox="1"/>
          <p:nvPr/>
        </p:nvSpPr>
        <p:spPr>
          <a:xfrm>
            <a:off x="10016525" y="6395760"/>
            <a:ext cx="394539" cy="273600"/>
          </a:xfrm>
          <a:prstGeom prst="rect">
            <a:avLst/>
          </a:prstGeom>
          <a:noFill/>
          <a:ln>
            <a:noFill/>
          </a:ln>
        </p:spPr>
        <p:txBody>
          <a:bodyPr anchor="ctr">
            <a:noAutofit/>
          </a:bodyPr>
          <a:lstStyle/>
          <a:p>
            <a:pPr algn="ctr">
              <a:lnSpc>
                <a:spcPct val="100000"/>
              </a:lnSpc>
            </a:pPr>
            <a:fld id="{B3ECEE66-8A06-4147-AD7C-0007C7E7F7D4}" type="slidenum">
              <a:rPr lang="en-US" sz="1200" b="1" spc="-1">
                <a:solidFill>
                  <a:srgbClr val="FFFFFF"/>
                </a:solidFill>
                <a:latin typeface="Times New Roman"/>
              </a:rPr>
              <a:pPr algn="ctr">
                <a:lnSpc>
                  <a:spcPct val="100000"/>
                </a:lnSpc>
              </a:pPr>
              <a:t>32</a:t>
            </a:fld>
            <a:endParaRPr lang="en-US" sz="1200" spc="-1" dirty="0">
              <a:latin typeface="Times New Roman"/>
            </a:endParaRPr>
          </a:p>
        </p:txBody>
      </p:sp>
      <p:sp>
        <p:nvSpPr>
          <p:cNvPr id="27" name="TextBox 26">
            <a:extLst>
              <a:ext uri="{FF2B5EF4-FFF2-40B4-BE49-F238E27FC236}">
                <a16:creationId xmlns:a16="http://schemas.microsoft.com/office/drawing/2014/main" id="{9E8D796C-A0E0-42B2-85AA-214284EC1713}"/>
              </a:ext>
            </a:extLst>
          </p:cNvPr>
          <p:cNvSpPr txBox="1"/>
          <p:nvPr/>
        </p:nvSpPr>
        <p:spPr>
          <a:xfrm>
            <a:off x="2150620" y="122762"/>
            <a:ext cx="6460341" cy="400110"/>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000" dirty="0">
                <a:solidFill>
                  <a:schemeClr val="bg1"/>
                </a:solidFill>
              </a:rPr>
              <a:t>4.</a:t>
            </a:r>
            <a:r>
              <a:rPr lang="ko-KR" altLang="en-US" sz="2000" dirty="0">
                <a:solidFill>
                  <a:schemeClr val="bg1"/>
                </a:solidFill>
              </a:rPr>
              <a:t> 온도 감쇠 미분가능 아키텍처 검색</a:t>
            </a:r>
            <a:r>
              <a:rPr lang="en-US" altLang="ko-KR" sz="2000" dirty="0">
                <a:solidFill>
                  <a:schemeClr val="bg1"/>
                </a:solidFill>
              </a:rPr>
              <a:t>(TD-DARTS)</a:t>
            </a:r>
            <a:r>
              <a:rPr lang="ko-KR" altLang="en-US" sz="2000" dirty="0">
                <a:solidFill>
                  <a:schemeClr val="bg1"/>
                </a:solidFill>
              </a:rPr>
              <a:t> </a:t>
            </a:r>
            <a:r>
              <a:rPr lang="en-US" altLang="ko-KR" sz="2000" dirty="0">
                <a:solidFill>
                  <a:schemeClr val="bg1"/>
                </a:solidFill>
              </a:rPr>
              <a:t>(5/7)</a:t>
            </a:r>
            <a:endParaRPr lang="en-US" sz="2000" dirty="0">
              <a:solidFill>
                <a:schemeClr val="bg1"/>
              </a:solidFill>
            </a:endParaRPr>
          </a:p>
        </p:txBody>
      </p:sp>
    </p:spTree>
    <p:extLst>
      <p:ext uri="{BB962C8B-B14F-4D97-AF65-F5344CB8AC3E}">
        <p14:creationId xmlns:p14="http://schemas.microsoft.com/office/powerpoint/2010/main" val="40796129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0" y="685800"/>
            <a:ext cx="12192000" cy="666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Spectral SemiBold"/>
              <a:buNone/>
            </a:pPr>
            <a:r>
              <a:rPr lang="en-US" sz="2800" dirty="0">
                <a:latin typeface="Playfair Display Medium"/>
                <a:ea typeface="Playfair Display Medium"/>
                <a:cs typeface="Playfair Display Medium"/>
                <a:sym typeface="Playfair Display Medium"/>
              </a:rPr>
              <a:t>Sparse-noisy </a:t>
            </a:r>
            <a:r>
              <a:rPr lang="en-US" sz="2800" dirty="0" err="1">
                <a:latin typeface="Playfair Display Medium"/>
                <a:ea typeface="Playfair Display Medium"/>
                <a:cs typeface="Playfair Display Medium"/>
                <a:sym typeface="Playfair Display Medium"/>
              </a:rPr>
              <a:t>Softmax</a:t>
            </a:r>
            <a:endParaRPr lang="en-US" sz="2800" dirty="0">
              <a:latin typeface="Playfair Display Medium"/>
              <a:ea typeface="Playfair Display Medium"/>
              <a:cs typeface="Playfair Display Medium"/>
              <a:sym typeface="Playfair Display Medium"/>
            </a:endParaRPr>
          </a:p>
        </p:txBody>
      </p:sp>
      <p:sp>
        <p:nvSpPr>
          <p:cNvPr id="107" name="Google Shape;107;p4"/>
          <p:cNvSpPr txBox="1">
            <a:spLocks noGrp="1"/>
          </p:cNvSpPr>
          <p:nvPr>
            <p:ph type="sldNum" idx="12"/>
          </p:nvPr>
        </p:nvSpPr>
        <p:spPr>
          <a:xfrm>
            <a:off x="9296400" y="6482090"/>
            <a:ext cx="2743200" cy="261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33</a:t>
            </a:fld>
            <a:endParaRPr/>
          </a:p>
        </p:txBody>
      </p:sp>
      <p:pic>
        <p:nvPicPr>
          <p:cNvPr id="3" name="그림 2">
            <a:extLst>
              <a:ext uri="{FF2B5EF4-FFF2-40B4-BE49-F238E27FC236}">
                <a16:creationId xmlns:a16="http://schemas.microsoft.com/office/drawing/2014/main" id="{D2A5CDC2-BFB3-4608-A56B-B6260CFDD6B2}"/>
              </a:ext>
            </a:extLst>
          </p:cNvPr>
          <p:cNvPicPr>
            <a:picLocks noChangeAspect="1"/>
          </p:cNvPicPr>
          <p:nvPr/>
        </p:nvPicPr>
        <p:blipFill>
          <a:blip r:embed="rId3"/>
          <a:stretch>
            <a:fillRect/>
          </a:stretch>
        </p:blipFill>
        <p:spPr>
          <a:xfrm>
            <a:off x="1733236" y="1414093"/>
            <a:ext cx="7953734" cy="2503302"/>
          </a:xfrm>
          <a:prstGeom prst="rect">
            <a:avLst/>
          </a:prstGeom>
        </p:spPr>
      </p:pic>
      <p:pic>
        <p:nvPicPr>
          <p:cNvPr id="5" name="그림 4">
            <a:extLst>
              <a:ext uri="{FF2B5EF4-FFF2-40B4-BE49-F238E27FC236}">
                <a16:creationId xmlns:a16="http://schemas.microsoft.com/office/drawing/2014/main" id="{2F13601B-BBD5-45B7-9365-03B32482127D}"/>
              </a:ext>
            </a:extLst>
          </p:cNvPr>
          <p:cNvPicPr>
            <a:picLocks noChangeAspect="1"/>
          </p:cNvPicPr>
          <p:nvPr/>
        </p:nvPicPr>
        <p:blipFill>
          <a:blip r:embed="rId4"/>
          <a:stretch>
            <a:fillRect/>
          </a:stretch>
        </p:blipFill>
        <p:spPr>
          <a:xfrm>
            <a:off x="1733236" y="3917395"/>
            <a:ext cx="7953734" cy="2459255"/>
          </a:xfrm>
          <a:prstGeom prst="rect">
            <a:avLst/>
          </a:prstGeom>
        </p:spPr>
      </p:pic>
    </p:spTree>
    <p:extLst>
      <p:ext uri="{BB962C8B-B14F-4D97-AF65-F5344CB8AC3E}">
        <p14:creationId xmlns:p14="http://schemas.microsoft.com/office/powerpoint/2010/main" val="35808486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0" y="685800"/>
            <a:ext cx="12192000" cy="666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Spectral SemiBold"/>
              <a:buNone/>
            </a:pPr>
            <a:r>
              <a:rPr lang="en-US" sz="2800" dirty="0">
                <a:latin typeface="Playfair Display Medium"/>
                <a:ea typeface="Playfair Display Medium"/>
                <a:cs typeface="Playfair Display Medium"/>
                <a:sym typeface="Playfair Display Medium"/>
              </a:rPr>
              <a:t>Sparse-noisy </a:t>
            </a:r>
            <a:r>
              <a:rPr lang="en-US" sz="2800" dirty="0" err="1">
                <a:latin typeface="Playfair Display Medium"/>
                <a:ea typeface="Playfair Display Medium"/>
                <a:cs typeface="Playfair Display Medium"/>
                <a:sym typeface="Playfair Display Medium"/>
              </a:rPr>
              <a:t>Softmax</a:t>
            </a:r>
            <a:endParaRPr lang="en-US" sz="2800" dirty="0">
              <a:latin typeface="Playfair Display Medium"/>
              <a:ea typeface="Playfair Display Medium"/>
              <a:cs typeface="Playfair Display Medium"/>
              <a:sym typeface="Playfair Display Medium"/>
            </a:endParaRPr>
          </a:p>
        </p:txBody>
      </p:sp>
      <p:sp>
        <p:nvSpPr>
          <p:cNvPr id="107" name="Google Shape;107;p4"/>
          <p:cNvSpPr txBox="1">
            <a:spLocks noGrp="1"/>
          </p:cNvSpPr>
          <p:nvPr>
            <p:ph type="sldNum" idx="12"/>
          </p:nvPr>
        </p:nvSpPr>
        <p:spPr>
          <a:xfrm>
            <a:off x="9296400" y="6482090"/>
            <a:ext cx="2743200" cy="261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34</a:t>
            </a:fld>
            <a:endParaRPr/>
          </a:p>
        </p:txBody>
      </p:sp>
      <p:pic>
        <p:nvPicPr>
          <p:cNvPr id="5" name="그림 4">
            <a:extLst>
              <a:ext uri="{FF2B5EF4-FFF2-40B4-BE49-F238E27FC236}">
                <a16:creationId xmlns:a16="http://schemas.microsoft.com/office/drawing/2014/main" id="{CC739CA7-8E4C-4216-BCAE-A9D1BD72F25B}"/>
              </a:ext>
            </a:extLst>
          </p:cNvPr>
          <p:cNvPicPr>
            <a:picLocks noChangeAspect="1"/>
          </p:cNvPicPr>
          <p:nvPr/>
        </p:nvPicPr>
        <p:blipFill rotWithShape="1">
          <a:blip r:embed="rId3"/>
          <a:srcRect r="43528"/>
          <a:stretch/>
        </p:blipFill>
        <p:spPr>
          <a:xfrm>
            <a:off x="1795359" y="1532538"/>
            <a:ext cx="4680392" cy="1030779"/>
          </a:xfrm>
          <a:prstGeom prst="rect">
            <a:avLst/>
          </a:prstGeom>
        </p:spPr>
      </p:pic>
      <p:pic>
        <p:nvPicPr>
          <p:cNvPr id="6" name="그림 5">
            <a:extLst>
              <a:ext uri="{FF2B5EF4-FFF2-40B4-BE49-F238E27FC236}">
                <a16:creationId xmlns:a16="http://schemas.microsoft.com/office/drawing/2014/main" id="{CD4D9952-81EA-42F2-B4CF-899A50BCBCE6}"/>
              </a:ext>
            </a:extLst>
          </p:cNvPr>
          <p:cNvPicPr>
            <a:picLocks noChangeAspect="1"/>
          </p:cNvPicPr>
          <p:nvPr/>
        </p:nvPicPr>
        <p:blipFill rotWithShape="1">
          <a:blip r:embed="rId4"/>
          <a:srcRect r="44975"/>
          <a:stretch/>
        </p:blipFill>
        <p:spPr>
          <a:xfrm>
            <a:off x="1795358" y="2563317"/>
            <a:ext cx="4560471" cy="1172044"/>
          </a:xfrm>
          <a:prstGeom prst="rect">
            <a:avLst/>
          </a:prstGeom>
        </p:spPr>
      </p:pic>
      <p:sp>
        <p:nvSpPr>
          <p:cNvPr id="9" name="TextBox 8">
            <a:extLst>
              <a:ext uri="{FF2B5EF4-FFF2-40B4-BE49-F238E27FC236}">
                <a16:creationId xmlns:a16="http://schemas.microsoft.com/office/drawing/2014/main" id="{1813BC73-026F-47A4-A8B1-CDC1A86403CA}"/>
              </a:ext>
            </a:extLst>
          </p:cNvPr>
          <p:cNvSpPr txBox="1"/>
          <p:nvPr/>
        </p:nvSpPr>
        <p:spPr>
          <a:xfrm>
            <a:off x="559544" y="1755539"/>
            <a:ext cx="669649" cy="584775"/>
          </a:xfrm>
          <a:prstGeom prst="rect">
            <a:avLst/>
          </a:prstGeom>
          <a:noFill/>
        </p:spPr>
        <p:txBody>
          <a:bodyPr wrap="square" rtlCol="0">
            <a:spAutoFit/>
          </a:bodyPr>
          <a:lstStyle/>
          <a:p>
            <a:r>
              <a:rPr lang="en-US" altLang="ko-KR" sz="3200" dirty="0"/>
              <a:t>(4)</a:t>
            </a:r>
          </a:p>
        </p:txBody>
      </p:sp>
      <p:sp>
        <p:nvSpPr>
          <p:cNvPr id="10" name="TextBox 9">
            <a:extLst>
              <a:ext uri="{FF2B5EF4-FFF2-40B4-BE49-F238E27FC236}">
                <a16:creationId xmlns:a16="http://schemas.microsoft.com/office/drawing/2014/main" id="{004FA46D-E4CF-4F2C-AD8E-77782262179F}"/>
              </a:ext>
            </a:extLst>
          </p:cNvPr>
          <p:cNvSpPr txBox="1"/>
          <p:nvPr/>
        </p:nvSpPr>
        <p:spPr>
          <a:xfrm>
            <a:off x="559543" y="2856951"/>
            <a:ext cx="669649" cy="584775"/>
          </a:xfrm>
          <a:prstGeom prst="rect">
            <a:avLst/>
          </a:prstGeom>
          <a:noFill/>
        </p:spPr>
        <p:txBody>
          <a:bodyPr wrap="square" rtlCol="0">
            <a:spAutoFit/>
          </a:bodyPr>
          <a:lstStyle/>
          <a:p>
            <a:r>
              <a:rPr lang="en-US" altLang="ko-KR" sz="3200" dirty="0"/>
              <a:t>(5)</a:t>
            </a:r>
          </a:p>
        </p:txBody>
      </p:sp>
      <p:pic>
        <p:nvPicPr>
          <p:cNvPr id="7" name="그림 6">
            <a:extLst>
              <a:ext uri="{FF2B5EF4-FFF2-40B4-BE49-F238E27FC236}">
                <a16:creationId xmlns:a16="http://schemas.microsoft.com/office/drawing/2014/main" id="{6FC80429-E019-4059-8576-43ECF62CC099}"/>
              </a:ext>
            </a:extLst>
          </p:cNvPr>
          <p:cNvPicPr>
            <a:picLocks noChangeAspect="1"/>
          </p:cNvPicPr>
          <p:nvPr/>
        </p:nvPicPr>
        <p:blipFill>
          <a:blip r:embed="rId5"/>
          <a:stretch>
            <a:fillRect/>
          </a:stretch>
        </p:blipFill>
        <p:spPr>
          <a:xfrm>
            <a:off x="1687161" y="3773934"/>
            <a:ext cx="8817678" cy="2406637"/>
          </a:xfrm>
          <a:prstGeom prst="rect">
            <a:avLst/>
          </a:prstGeom>
        </p:spPr>
      </p:pic>
      <p:sp>
        <p:nvSpPr>
          <p:cNvPr id="3" name="텍스트 개체 틀 2">
            <a:extLst>
              <a:ext uri="{FF2B5EF4-FFF2-40B4-BE49-F238E27FC236}">
                <a16:creationId xmlns:a16="http://schemas.microsoft.com/office/drawing/2014/main" id="{BC2BB2BC-DF06-412D-B5EA-A6A2A5D59E06}"/>
              </a:ext>
            </a:extLst>
          </p:cNvPr>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278402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 name="Google Shape;98;p3">
            <a:extLst>
              <a:ext uri="{FF2B5EF4-FFF2-40B4-BE49-F238E27FC236}">
                <a16:creationId xmlns:a16="http://schemas.microsoft.com/office/drawing/2014/main" id="{ADDE21E2-8F03-41BF-9C04-7D699A475705}"/>
              </a:ext>
            </a:extLst>
          </p:cNvPr>
          <p:cNvSpPr/>
          <p:nvPr/>
        </p:nvSpPr>
        <p:spPr>
          <a:xfrm>
            <a:off x="731746" y="1716183"/>
            <a:ext cx="5687100" cy="533400"/>
          </a:xfrm>
          <a:prstGeom prst="rect">
            <a:avLst/>
          </a:prstGeom>
          <a:solidFill>
            <a:srgbClr val="C00000"/>
          </a:solidFill>
          <a:ln>
            <a:noFill/>
          </a:ln>
          <a:effectLst>
            <a:outerShdw blurRad="50800" dist="38100" dir="2700000" sx="102000" sy="102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2" name="Google Shape;92;p2"/>
          <p:cNvSpPr txBox="1">
            <a:spLocks noGrp="1"/>
          </p:cNvSpPr>
          <p:nvPr>
            <p:ph type="title"/>
          </p:nvPr>
        </p:nvSpPr>
        <p:spPr>
          <a:xfrm>
            <a:off x="0" y="685800"/>
            <a:ext cx="12192000" cy="66675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3200"/>
              <a:buFont typeface="Spectral Light"/>
              <a:buNone/>
            </a:pPr>
            <a:r>
              <a:rPr lang="en-US" dirty="0">
                <a:latin typeface="Playfair Display Medium"/>
                <a:ea typeface="Playfair Display Medium"/>
                <a:cs typeface="Playfair Display Medium"/>
                <a:sym typeface="Playfair Display Medium"/>
              </a:rPr>
              <a:t>Outline</a:t>
            </a:r>
            <a:endParaRPr dirty="0">
              <a:latin typeface="Playfair Display Medium"/>
              <a:ea typeface="Playfair Display Medium"/>
              <a:cs typeface="Playfair Display Medium"/>
              <a:sym typeface="Playfair Display Medium"/>
            </a:endParaRPr>
          </a:p>
        </p:txBody>
      </p:sp>
      <p:sp>
        <p:nvSpPr>
          <p:cNvPr id="93" name="Google Shape;93;p2"/>
          <p:cNvSpPr txBox="1">
            <a:spLocks noGrp="1"/>
          </p:cNvSpPr>
          <p:nvPr>
            <p:ph type="body" idx="1"/>
          </p:nvPr>
        </p:nvSpPr>
        <p:spPr>
          <a:xfrm>
            <a:off x="290514" y="1562102"/>
            <a:ext cx="11610975" cy="4525963"/>
          </a:xfrm>
          <a:prstGeom prst="rect">
            <a:avLst/>
          </a:prstGeom>
          <a:noFill/>
          <a:ln>
            <a:noFill/>
          </a:ln>
        </p:spPr>
        <p:txBody>
          <a:bodyPr spcFirstLastPara="1" wrap="square" lIns="91425" tIns="45700" rIns="91425" bIns="45700" anchor="t" anchorCtr="0">
            <a:noAutofit/>
          </a:bodyPr>
          <a:lstStyle/>
          <a:p>
            <a:pPr marL="508000" lvl="0">
              <a:spcBef>
                <a:spcPts val="1200"/>
              </a:spcBef>
              <a:buSzPts val="2800"/>
              <a:buFont typeface="Wingdings" panose="05000000000000000000" pitchFamily="2" charset="2"/>
              <a:buChar char="§"/>
            </a:pPr>
            <a:r>
              <a:rPr lang="en-US" altLang="ko-KR" sz="2800" dirty="0">
                <a:solidFill>
                  <a:schemeClr val="bg1"/>
                </a:solidFill>
              </a:rPr>
              <a:t>Sparse-noisy </a:t>
            </a:r>
            <a:r>
              <a:rPr lang="en-US" altLang="ko-KR" sz="2800" dirty="0" err="1">
                <a:solidFill>
                  <a:schemeClr val="bg1"/>
                </a:solidFill>
              </a:rPr>
              <a:t>Softmax</a:t>
            </a:r>
            <a:endParaRPr lang="en-US" altLang="ko-KR" sz="2800" dirty="0">
              <a:solidFill>
                <a:schemeClr val="bg1"/>
              </a:solidFill>
            </a:endParaRPr>
          </a:p>
          <a:p>
            <a:pPr marL="508000">
              <a:spcBef>
                <a:spcPts val="1200"/>
              </a:spcBef>
              <a:buSzPts val="2800"/>
              <a:buFont typeface="Wingdings" panose="05000000000000000000" pitchFamily="2" charset="2"/>
              <a:buChar char="§"/>
            </a:pPr>
            <a:r>
              <a:rPr lang="en-US" altLang="ko-KR" sz="2800" dirty="0">
                <a:solidFill>
                  <a:schemeClr val="bg1">
                    <a:lumMod val="50000"/>
                  </a:schemeClr>
                </a:solidFill>
              </a:rPr>
              <a:t>Exponential Temperature Schedule</a:t>
            </a:r>
          </a:p>
          <a:p>
            <a:pPr marL="508000">
              <a:spcBef>
                <a:spcPts val="1200"/>
              </a:spcBef>
              <a:buSzPts val="2800"/>
              <a:buFont typeface="Wingdings" panose="05000000000000000000" pitchFamily="2" charset="2"/>
              <a:buChar char="§"/>
            </a:pPr>
            <a:r>
              <a:rPr lang="en-US" altLang="ko-KR" sz="2800" dirty="0">
                <a:solidFill>
                  <a:schemeClr val="bg1">
                    <a:lumMod val="50000"/>
                  </a:schemeClr>
                </a:solidFill>
              </a:rPr>
              <a:t>Entropy-based Adaptive Scheme</a:t>
            </a:r>
          </a:p>
          <a:p>
            <a:pPr marL="508000" lvl="0" algn="l" rtl="0">
              <a:lnSpc>
                <a:spcPct val="100000"/>
              </a:lnSpc>
              <a:spcBef>
                <a:spcPts val="1200"/>
              </a:spcBef>
              <a:spcAft>
                <a:spcPts val="0"/>
              </a:spcAft>
              <a:buSzPts val="2800"/>
              <a:buFont typeface="Wingdings" panose="05000000000000000000" pitchFamily="2" charset="2"/>
              <a:buChar char="§"/>
            </a:pPr>
            <a:r>
              <a:rPr lang="en-US" altLang="ko-KR" sz="2800" dirty="0">
                <a:solidFill>
                  <a:schemeClr val="bg1">
                    <a:lumMod val="50000"/>
                  </a:schemeClr>
                </a:solidFill>
              </a:rPr>
              <a:t>Experimental </a:t>
            </a:r>
            <a:r>
              <a:rPr lang="en-US" sz="2800" dirty="0">
                <a:solidFill>
                  <a:schemeClr val="bg1">
                    <a:lumMod val="50000"/>
                  </a:schemeClr>
                </a:solidFill>
              </a:rPr>
              <a:t>Results</a:t>
            </a:r>
          </a:p>
          <a:p>
            <a:pPr marL="508000" lvl="0" algn="l" rtl="0">
              <a:lnSpc>
                <a:spcPct val="100000"/>
              </a:lnSpc>
              <a:spcBef>
                <a:spcPts val="1200"/>
              </a:spcBef>
              <a:spcAft>
                <a:spcPts val="0"/>
              </a:spcAft>
              <a:buSzPts val="2800"/>
              <a:buFont typeface="Wingdings" panose="05000000000000000000" pitchFamily="2" charset="2"/>
              <a:buChar char="§"/>
            </a:pPr>
            <a:r>
              <a:rPr lang="en-US" sz="2800" dirty="0">
                <a:solidFill>
                  <a:schemeClr val="bg1">
                    <a:lumMod val="50000"/>
                  </a:schemeClr>
                </a:solidFill>
              </a:rPr>
              <a:t>Conclusion</a:t>
            </a:r>
          </a:p>
          <a:p>
            <a:pPr marL="508000" lvl="0" algn="l" rtl="0">
              <a:lnSpc>
                <a:spcPct val="100000"/>
              </a:lnSpc>
              <a:spcBef>
                <a:spcPts val="1200"/>
              </a:spcBef>
              <a:spcAft>
                <a:spcPts val="0"/>
              </a:spcAft>
              <a:buSzPts val="2800"/>
              <a:buFont typeface="Wingdings" panose="05000000000000000000" pitchFamily="2" charset="2"/>
              <a:buChar char="§"/>
            </a:pPr>
            <a:r>
              <a:rPr lang="en-US" sz="2800" dirty="0">
                <a:solidFill>
                  <a:schemeClr val="bg1">
                    <a:lumMod val="50000"/>
                  </a:schemeClr>
                </a:solidFill>
              </a:rPr>
              <a:t>Future Works</a:t>
            </a:r>
          </a:p>
        </p:txBody>
      </p:sp>
    </p:spTree>
    <p:extLst>
      <p:ext uri="{BB962C8B-B14F-4D97-AF65-F5344CB8AC3E}">
        <p14:creationId xmlns:p14="http://schemas.microsoft.com/office/powerpoint/2010/main" val="141450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0" y="685800"/>
            <a:ext cx="12192000" cy="666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Spectral SemiBold"/>
              <a:buNone/>
            </a:pPr>
            <a:r>
              <a:rPr lang="en-US" sz="2800" dirty="0">
                <a:latin typeface="Playfair Display Medium"/>
                <a:ea typeface="Playfair Display Medium"/>
                <a:cs typeface="Playfair Display Medium"/>
                <a:sym typeface="Playfair Display Medium"/>
              </a:rPr>
              <a:t>Sparse-noisy </a:t>
            </a:r>
            <a:r>
              <a:rPr lang="en-US" sz="2800" dirty="0" err="1">
                <a:latin typeface="Playfair Display Medium"/>
                <a:ea typeface="Playfair Display Medium"/>
                <a:cs typeface="Playfair Display Medium"/>
                <a:sym typeface="Playfair Display Medium"/>
              </a:rPr>
              <a:t>Softmax</a:t>
            </a:r>
            <a:endParaRPr lang="en-US" sz="2800" dirty="0">
              <a:latin typeface="Playfair Display Medium"/>
              <a:ea typeface="Playfair Display Medium"/>
              <a:cs typeface="Playfair Display Medium"/>
              <a:sym typeface="Playfair Display Medium"/>
            </a:endParaRPr>
          </a:p>
        </p:txBody>
      </p:sp>
      <p:sp>
        <p:nvSpPr>
          <p:cNvPr id="106" name="Google Shape;106;p4"/>
          <p:cNvSpPr txBox="1">
            <a:spLocks noGrp="1"/>
          </p:cNvSpPr>
          <p:nvPr>
            <p:ph type="body" idx="1"/>
          </p:nvPr>
        </p:nvSpPr>
        <p:spPr>
          <a:xfrm>
            <a:off x="285750" y="5321507"/>
            <a:ext cx="11620500" cy="1033397"/>
          </a:xfrm>
          <a:prstGeom prst="rect">
            <a:avLst/>
          </a:prstGeom>
          <a:noFill/>
          <a:ln>
            <a:noFill/>
          </a:ln>
        </p:spPr>
        <p:txBody>
          <a:bodyPr spcFirstLastPara="1" wrap="square" lIns="91425" tIns="45700" rIns="91425" bIns="45700" anchor="t" anchorCtr="0">
            <a:noAutofit/>
          </a:bodyPr>
          <a:lstStyle/>
          <a:p>
            <a:pPr indent="-368300">
              <a:buSzPts val="2200"/>
              <a:buFont typeface="Arial" panose="020B0604020202020204" pitchFamily="34" charset="0"/>
              <a:buChar char="•"/>
            </a:pPr>
            <a:r>
              <a:rPr lang="en-US" sz="2200" dirty="0"/>
              <a:t>Feedforward is exactly the same with our method.</a:t>
            </a:r>
          </a:p>
          <a:p>
            <a:pPr indent="-368300">
              <a:buSzPts val="2200"/>
              <a:buFont typeface="Arial" panose="020B0604020202020204" pitchFamily="34" charset="0"/>
              <a:buChar char="•"/>
            </a:pPr>
            <a:r>
              <a:rPr lang="en-US" sz="2200" dirty="0"/>
              <a:t>Author have adjusted backpropagation by force.</a:t>
            </a:r>
          </a:p>
          <a:p>
            <a:pPr indent="-368300">
              <a:buSzPts val="2200"/>
              <a:buFont typeface="Arial" panose="020B0604020202020204" pitchFamily="34" charset="0"/>
              <a:buChar char="•"/>
            </a:pPr>
            <a:endParaRPr lang="en-US" sz="2200" dirty="0"/>
          </a:p>
          <a:p>
            <a:pPr indent="-368300">
              <a:buSzPts val="2200"/>
              <a:buFont typeface="Arial" panose="020B0604020202020204" pitchFamily="34" charset="0"/>
              <a:buChar char="•"/>
            </a:pPr>
            <a:endParaRPr lang="en-US" sz="2200" dirty="0"/>
          </a:p>
        </p:txBody>
      </p:sp>
      <p:sp>
        <p:nvSpPr>
          <p:cNvPr id="107" name="Google Shape;107;p4"/>
          <p:cNvSpPr txBox="1">
            <a:spLocks noGrp="1"/>
          </p:cNvSpPr>
          <p:nvPr>
            <p:ph type="sldNum" idx="12"/>
          </p:nvPr>
        </p:nvSpPr>
        <p:spPr>
          <a:xfrm>
            <a:off x="9296400" y="6482090"/>
            <a:ext cx="2743200" cy="261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a:t>
            </a:fld>
            <a:endParaRPr/>
          </a:p>
        </p:txBody>
      </p:sp>
      <p:pic>
        <p:nvPicPr>
          <p:cNvPr id="2" name="그림 1">
            <a:extLst>
              <a:ext uri="{FF2B5EF4-FFF2-40B4-BE49-F238E27FC236}">
                <a16:creationId xmlns:a16="http://schemas.microsoft.com/office/drawing/2014/main" id="{1E4C3364-33F9-451F-A73B-D6321AB4453C}"/>
              </a:ext>
            </a:extLst>
          </p:cNvPr>
          <p:cNvPicPr>
            <a:picLocks noChangeAspect="1"/>
          </p:cNvPicPr>
          <p:nvPr/>
        </p:nvPicPr>
        <p:blipFill>
          <a:blip r:embed="rId3"/>
          <a:stretch>
            <a:fillRect/>
          </a:stretch>
        </p:blipFill>
        <p:spPr>
          <a:xfrm>
            <a:off x="2757021" y="1634818"/>
            <a:ext cx="6677957" cy="3686689"/>
          </a:xfrm>
          <a:prstGeom prst="rect">
            <a:avLst/>
          </a:prstGeom>
        </p:spPr>
      </p:pic>
    </p:spTree>
    <p:extLst>
      <p:ext uri="{BB962C8B-B14F-4D97-AF65-F5344CB8AC3E}">
        <p14:creationId xmlns:p14="http://schemas.microsoft.com/office/powerpoint/2010/main" val="1236934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0" y="685800"/>
            <a:ext cx="12192000" cy="666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Spectral SemiBold"/>
              <a:buNone/>
            </a:pPr>
            <a:r>
              <a:rPr lang="en-US" sz="2800" dirty="0">
                <a:latin typeface="Playfair Display Medium"/>
                <a:ea typeface="Playfair Display Medium"/>
                <a:cs typeface="Playfair Display Medium"/>
                <a:sym typeface="Playfair Display Medium"/>
              </a:rPr>
              <a:t>Sparse-noisy </a:t>
            </a:r>
            <a:r>
              <a:rPr lang="en-US" sz="2800" dirty="0" err="1">
                <a:latin typeface="Playfair Display Medium"/>
                <a:ea typeface="Playfair Display Medium"/>
                <a:cs typeface="Playfair Display Medium"/>
                <a:sym typeface="Playfair Display Medium"/>
              </a:rPr>
              <a:t>Softmax</a:t>
            </a:r>
            <a:endParaRPr lang="en-US" sz="2800" dirty="0">
              <a:latin typeface="Playfair Display Medium"/>
              <a:ea typeface="Playfair Display Medium"/>
              <a:cs typeface="Playfair Display Medium"/>
              <a:sym typeface="Playfair Display Medium"/>
            </a:endParaRPr>
          </a:p>
        </p:txBody>
      </p:sp>
      <p:sp>
        <p:nvSpPr>
          <p:cNvPr id="106" name="Google Shape;106;p4"/>
          <p:cNvSpPr txBox="1">
            <a:spLocks noGrp="1"/>
          </p:cNvSpPr>
          <p:nvPr>
            <p:ph type="body" idx="1"/>
          </p:nvPr>
        </p:nvSpPr>
        <p:spPr>
          <a:xfrm>
            <a:off x="285750" y="5021705"/>
            <a:ext cx="11620500" cy="1333200"/>
          </a:xfrm>
          <a:prstGeom prst="rect">
            <a:avLst/>
          </a:prstGeom>
          <a:noFill/>
          <a:ln>
            <a:noFill/>
          </a:ln>
        </p:spPr>
        <p:txBody>
          <a:bodyPr spcFirstLastPara="1" wrap="square" lIns="91425" tIns="45700" rIns="91425" bIns="45700" anchor="t" anchorCtr="0">
            <a:noAutofit/>
          </a:bodyPr>
          <a:lstStyle/>
          <a:p>
            <a:pPr indent="-368300">
              <a:buSzPts val="2200"/>
              <a:buFont typeface="Arial" panose="020B0604020202020204" pitchFamily="34" charset="0"/>
              <a:buChar char="•"/>
            </a:pPr>
            <a:r>
              <a:rPr lang="en-US" sz="2200" dirty="0"/>
              <a:t>The problem of low temperature value is, it traps every beta values to zero except one value for every vectors.</a:t>
            </a:r>
          </a:p>
          <a:p>
            <a:pPr indent="-368300">
              <a:buSzPts val="2200"/>
              <a:buFont typeface="Arial" panose="020B0604020202020204" pitchFamily="34" charset="0"/>
              <a:buChar char="•"/>
            </a:pPr>
            <a:r>
              <a:rPr lang="en-US" sz="2200" dirty="0"/>
              <a:t>Author wanted the alpha values to be updated if the values in a vector is still similar.</a:t>
            </a:r>
          </a:p>
          <a:p>
            <a:pPr indent="-368300">
              <a:buSzPts val="2200"/>
              <a:buFont typeface="Arial" panose="020B0604020202020204" pitchFamily="34" charset="0"/>
              <a:buChar char="•"/>
            </a:pPr>
            <a:endParaRPr lang="en-US" sz="2200" dirty="0"/>
          </a:p>
          <a:p>
            <a:pPr indent="-368300">
              <a:buSzPts val="2200"/>
              <a:buFont typeface="Arial" panose="020B0604020202020204" pitchFamily="34" charset="0"/>
              <a:buChar char="•"/>
            </a:pPr>
            <a:endParaRPr lang="en-US" sz="2200" dirty="0"/>
          </a:p>
        </p:txBody>
      </p:sp>
      <p:sp>
        <p:nvSpPr>
          <p:cNvPr id="107" name="Google Shape;107;p4"/>
          <p:cNvSpPr txBox="1">
            <a:spLocks noGrp="1"/>
          </p:cNvSpPr>
          <p:nvPr>
            <p:ph type="sldNum" idx="12"/>
          </p:nvPr>
        </p:nvSpPr>
        <p:spPr>
          <a:xfrm>
            <a:off x="9296400" y="6482090"/>
            <a:ext cx="2743200" cy="261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a:t>
            </a:fld>
            <a:endParaRPr/>
          </a:p>
        </p:txBody>
      </p:sp>
      <p:pic>
        <p:nvPicPr>
          <p:cNvPr id="3" name="그림 2">
            <a:extLst>
              <a:ext uri="{FF2B5EF4-FFF2-40B4-BE49-F238E27FC236}">
                <a16:creationId xmlns:a16="http://schemas.microsoft.com/office/drawing/2014/main" id="{CF08AA7E-46B2-4F23-B4D3-AD3711C6AA88}"/>
              </a:ext>
            </a:extLst>
          </p:cNvPr>
          <p:cNvPicPr>
            <a:picLocks noChangeAspect="1"/>
          </p:cNvPicPr>
          <p:nvPr/>
        </p:nvPicPr>
        <p:blipFill>
          <a:blip r:embed="rId3"/>
          <a:stretch>
            <a:fillRect/>
          </a:stretch>
        </p:blipFill>
        <p:spPr>
          <a:xfrm>
            <a:off x="285750" y="1479885"/>
            <a:ext cx="11232776" cy="3460909"/>
          </a:xfrm>
          <a:prstGeom prst="rect">
            <a:avLst/>
          </a:prstGeom>
        </p:spPr>
      </p:pic>
    </p:spTree>
    <p:extLst>
      <p:ext uri="{BB962C8B-B14F-4D97-AF65-F5344CB8AC3E}">
        <p14:creationId xmlns:p14="http://schemas.microsoft.com/office/powerpoint/2010/main" val="3114016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0" y="685800"/>
            <a:ext cx="12192000" cy="666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Spectral SemiBold"/>
              <a:buNone/>
            </a:pPr>
            <a:r>
              <a:rPr lang="en-US" sz="2800" dirty="0">
                <a:latin typeface="Playfair Display Medium"/>
                <a:ea typeface="Playfair Display Medium"/>
                <a:cs typeface="Playfair Display Medium"/>
                <a:sym typeface="Playfair Display Medium"/>
              </a:rPr>
              <a:t>Sparse-noisy </a:t>
            </a:r>
            <a:r>
              <a:rPr lang="en-US" sz="2800" dirty="0" err="1">
                <a:latin typeface="Playfair Display Medium"/>
                <a:ea typeface="Playfair Display Medium"/>
                <a:cs typeface="Playfair Display Medium"/>
                <a:sym typeface="Playfair Display Medium"/>
              </a:rPr>
              <a:t>Softmax</a:t>
            </a:r>
            <a:endParaRPr lang="en-US" sz="2800" dirty="0">
              <a:latin typeface="Playfair Display Medium"/>
              <a:ea typeface="Playfair Display Medium"/>
              <a:cs typeface="Playfair Display Medium"/>
              <a:sym typeface="Playfair Display Medium"/>
            </a:endParaRPr>
          </a:p>
        </p:txBody>
      </p:sp>
      <p:sp>
        <p:nvSpPr>
          <p:cNvPr id="107" name="Google Shape;107;p4"/>
          <p:cNvSpPr txBox="1">
            <a:spLocks noGrp="1"/>
          </p:cNvSpPr>
          <p:nvPr>
            <p:ph type="sldNum" idx="12"/>
          </p:nvPr>
        </p:nvSpPr>
        <p:spPr>
          <a:xfrm>
            <a:off x="9296400" y="6482090"/>
            <a:ext cx="2743200" cy="261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a:t>
            </a:fld>
            <a:endParaRPr/>
          </a:p>
        </p:txBody>
      </p:sp>
      <p:pic>
        <p:nvPicPr>
          <p:cNvPr id="2" name="그림 1">
            <a:extLst>
              <a:ext uri="{FF2B5EF4-FFF2-40B4-BE49-F238E27FC236}">
                <a16:creationId xmlns:a16="http://schemas.microsoft.com/office/drawing/2014/main" id="{CF2AF135-27EF-4802-AA82-27CBFF763A88}"/>
              </a:ext>
            </a:extLst>
          </p:cNvPr>
          <p:cNvPicPr>
            <a:picLocks noChangeAspect="1"/>
          </p:cNvPicPr>
          <p:nvPr/>
        </p:nvPicPr>
        <p:blipFill rotWithShape="1">
          <a:blip r:embed="rId3"/>
          <a:srcRect r="24958"/>
          <a:stretch/>
        </p:blipFill>
        <p:spPr>
          <a:xfrm>
            <a:off x="1793589" y="1523712"/>
            <a:ext cx="6660864" cy="994635"/>
          </a:xfrm>
          <a:prstGeom prst="rect">
            <a:avLst/>
          </a:prstGeom>
        </p:spPr>
      </p:pic>
      <p:pic>
        <p:nvPicPr>
          <p:cNvPr id="3" name="그림 2">
            <a:extLst>
              <a:ext uri="{FF2B5EF4-FFF2-40B4-BE49-F238E27FC236}">
                <a16:creationId xmlns:a16="http://schemas.microsoft.com/office/drawing/2014/main" id="{F1FD27BF-7A11-45B0-820F-67FD9D9119AB}"/>
              </a:ext>
            </a:extLst>
          </p:cNvPr>
          <p:cNvPicPr>
            <a:picLocks noChangeAspect="1"/>
          </p:cNvPicPr>
          <p:nvPr/>
        </p:nvPicPr>
        <p:blipFill rotWithShape="1">
          <a:blip r:embed="rId4"/>
          <a:srcRect r="43656"/>
          <a:stretch/>
        </p:blipFill>
        <p:spPr>
          <a:xfrm>
            <a:off x="1793589" y="2689359"/>
            <a:ext cx="4039427" cy="1127596"/>
          </a:xfrm>
          <a:prstGeom prst="rect">
            <a:avLst/>
          </a:prstGeom>
        </p:spPr>
      </p:pic>
      <p:pic>
        <p:nvPicPr>
          <p:cNvPr id="4" name="그림 3">
            <a:extLst>
              <a:ext uri="{FF2B5EF4-FFF2-40B4-BE49-F238E27FC236}">
                <a16:creationId xmlns:a16="http://schemas.microsoft.com/office/drawing/2014/main" id="{7E1C5CDA-4668-4D77-9E95-D9118DC91617}"/>
              </a:ext>
            </a:extLst>
          </p:cNvPr>
          <p:cNvPicPr>
            <a:picLocks noChangeAspect="1"/>
          </p:cNvPicPr>
          <p:nvPr/>
        </p:nvPicPr>
        <p:blipFill rotWithShape="1">
          <a:blip r:embed="rId5"/>
          <a:srcRect r="15089"/>
          <a:stretch/>
        </p:blipFill>
        <p:spPr>
          <a:xfrm>
            <a:off x="1737009" y="3897444"/>
            <a:ext cx="7559392" cy="2132470"/>
          </a:xfrm>
          <a:prstGeom prst="rect">
            <a:avLst/>
          </a:prstGeom>
        </p:spPr>
      </p:pic>
      <p:sp>
        <p:nvSpPr>
          <p:cNvPr id="8" name="TextBox 7">
            <a:extLst>
              <a:ext uri="{FF2B5EF4-FFF2-40B4-BE49-F238E27FC236}">
                <a16:creationId xmlns:a16="http://schemas.microsoft.com/office/drawing/2014/main" id="{45959D84-8065-40BF-977C-D0043D93CD78}"/>
              </a:ext>
            </a:extLst>
          </p:cNvPr>
          <p:cNvSpPr txBox="1"/>
          <p:nvPr/>
        </p:nvSpPr>
        <p:spPr>
          <a:xfrm>
            <a:off x="379662" y="1725899"/>
            <a:ext cx="669649" cy="584775"/>
          </a:xfrm>
          <a:prstGeom prst="rect">
            <a:avLst/>
          </a:prstGeom>
          <a:noFill/>
        </p:spPr>
        <p:txBody>
          <a:bodyPr wrap="square" rtlCol="0">
            <a:spAutoFit/>
          </a:bodyPr>
          <a:lstStyle/>
          <a:p>
            <a:r>
              <a:rPr lang="en-US" altLang="ko-KR" sz="3200" dirty="0"/>
              <a:t>(1)</a:t>
            </a:r>
          </a:p>
        </p:txBody>
      </p:sp>
      <p:sp>
        <p:nvSpPr>
          <p:cNvPr id="12" name="TextBox 11">
            <a:extLst>
              <a:ext uri="{FF2B5EF4-FFF2-40B4-BE49-F238E27FC236}">
                <a16:creationId xmlns:a16="http://schemas.microsoft.com/office/drawing/2014/main" id="{9C466565-C454-4871-B05F-47EC5E8704D4}"/>
              </a:ext>
            </a:extLst>
          </p:cNvPr>
          <p:cNvSpPr txBox="1"/>
          <p:nvPr/>
        </p:nvSpPr>
        <p:spPr>
          <a:xfrm>
            <a:off x="379662" y="2960769"/>
            <a:ext cx="669649" cy="584775"/>
          </a:xfrm>
          <a:prstGeom prst="rect">
            <a:avLst/>
          </a:prstGeom>
          <a:noFill/>
        </p:spPr>
        <p:txBody>
          <a:bodyPr wrap="square" rtlCol="0">
            <a:spAutoFit/>
          </a:bodyPr>
          <a:lstStyle/>
          <a:p>
            <a:r>
              <a:rPr lang="en-US" altLang="ko-KR" sz="3200" dirty="0"/>
              <a:t>(2)</a:t>
            </a:r>
          </a:p>
        </p:txBody>
      </p:sp>
      <p:sp>
        <p:nvSpPr>
          <p:cNvPr id="13" name="TextBox 12">
            <a:extLst>
              <a:ext uri="{FF2B5EF4-FFF2-40B4-BE49-F238E27FC236}">
                <a16:creationId xmlns:a16="http://schemas.microsoft.com/office/drawing/2014/main" id="{E1025E3D-5499-43A9-A008-354C623CE017}"/>
              </a:ext>
            </a:extLst>
          </p:cNvPr>
          <p:cNvSpPr txBox="1"/>
          <p:nvPr/>
        </p:nvSpPr>
        <p:spPr>
          <a:xfrm>
            <a:off x="379662" y="4671291"/>
            <a:ext cx="669649" cy="584775"/>
          </a:xfrm>
          <a:prstGeom prst="rect">
            <a:avLst/>
          </a:prstGeom>
          <a:noFill/>
        </p:spPr>
        <p:txBody>
          <a:bodyPr wrap="square" rtlCol="0">
            <a:spAutoFit/>
          </a:bodyPr>
          <a:lstStyle/>
          <a:p>
            <a:r>
              <a:rPr lang="en-US" altLang="ko-KR" sz="3200" dirty="0"/>
              <a:t>(3)</a:t>
            </a:r>
          </a:p>
        </p:txBody>
      </p:sp>
      <p:grpSp>
        <p:nvGrpSpPr>
          <p:cNvPr id="16" name="그룹 15">
            <a:extLst>
              <a:ext uri="{FF2B5EF4-FFF2-40B4-BE49-F238E27FC236}">
                <a16:creationId xmlns:a16="http://schemas.microsoft.com/office/drawing/2014/main" id="{BB721015-7C63-49B6-A2F5-0D0B74E23922}"/>
              </a:ext>
            </a:extLst>
          </p:cNvPr>
          <p:cNvGrpSpPr/>
          <p:nvPr/>
        </p:nvGrpSpPr>
        <p:grpSpPr>
          <a:xfrm>
            <a:off x="8274120" y="2921965"/>
            <a:ext cx="1451520" cy="1139760"/>
            <a:chOff x="8274120" y="2921965"/>
            <a:chExt cx="1451520" cy="1139760"/>
          </a:xfrm>
        </p:grpSpPr>
        <mc:AlternateContent xmlns:mc="http://schemas.openxmlformats.org/markup-compatibility/2006" xmlns:p14="http://schemas.microsoft.com/office/powerpoint/2010/main">
          <mc:Choice Requires="p14">
            <p:contentPart p14:bwMode="auto" r:id="rId6">
              <p14:nvContentPartPr>
                <p14:cNvPr id="5" name="잉크 4">
                  <a:extLst>
                    <a:ext uri="{FF2B5EF4-FFF2-40B4-BE49-F238E27FC236}">
                      <a16:creationId xmlns:a16="http://schemas.microsoft.com/office/drawing/2014/main" id="{9B5BE09B-CDAE-4F07-AA94-4CFFF4EC057C}"/>
                    </a:ext>
                  </a:extLst>
                </p14:cNvPr>
                <p14:cNvContentPartPr/>
                <p14:nvPr/>
              </p14:nvContentPartPr>
              <p14:xfrm>
                <a:off x="8274120" y="3298525"/>
                <a:ext cx="662760" cy="763200"/>
              </p14:xfrm>
            </p:contentPart>
          </mc:Choice>
          <mc:Fallback xmlns="">
            <p:pic>
              <p:nvPicPr>
                <p:cNvPr id="5" name="잉크 4">
                  <a:extLst>
                    <a:ext uri="{FF2B5EF4-FFF2-40B4-BE49-F238E27FC236}">
                      <a16:creationId xmlns:a16="http://schemas.microsoft.com/office/drawing/2014/main" id="{9B5BE09B-CDAE-4F07-AA94-4CFFF4EC057C}"/>
                    </a:ext>
                  </a:extLst>
                </p:cNvPr>
                <p:cNvPicPr/>
                <p:nvPr/>
              </p:nvPicPr>
              <p:blipFill>
                <a:blip r:embed="rId7"/>
                <a:stretch>
                  <a:fillRect/>
                </a:stretch>
              </p:blipFill>
              <p:spPr>
                <a:xfrm>
                  <a:off x="8265120" y="3289525"/>
                  <a:ext cx="680400" cy="780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잉크 5">
                  <a:extLst>
                    <a:ext uri="{FF2B5EF4-FFF2-40B4-BE49-F238E27FC236}">
                      <a16:creationId xmlns:a16="http://schemas.microsoft.com/office/drawing/2014/main" id="{2EEFB5CF-B911-425D-A720-37861EF57F74}"/>
                    </a:ext>
                  </a:extLst>
                </p14:cNvPr>
                <p14:cNvContentPartPr/>
                <p14:nvPr/>
              </p14:nvContentPartPr>
              <p14:xfrm>
                <a:off x="9238200" y="2921965"/>
                <a:ext cx="201600" cy="443880"/>
              </p14:xfrm>
            </p:contentPart>
          </mc:Choice>
          <mc:Fallback xmlns="">
            <p:pic>
              <p:nvPicPr>
                <p:cNvPr id="6" name="잉크 5">
                  <a:extLst>
                    <a:ext uri="{FF2B5EF4-FFF2-40B4-BE49-F238E27FC236}">
                      <a16:creationId xmlns:a16="http://schemas.microsoft.com/office/drawing/2014/main" id="{2EEFB5CF-B911-425D-A720-37861EF57F74}"/>
                    </a:ext>
                  </a:extLst>
                </p:cNvPr>
                <p:cNvPicPr/>
                <p:nvPr/>
              </p:nvPicPr>
              <p:blipFill>
                <a:blip r:embed="rId9"/>
                <a:stretch>
                  <a:fillRect/>
                </a:stretch>
              </p:blipFill>
              <p:spPr>
                <a:xfrm>
                  <a:off x="9229200" y="2913325"/>
                  <a:ext cx="219240" cy="461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잉크 6">
                  <a:extLst>
                    <a:ext uri="{FF2B5EF4-FFF2-40B4-BE49-F238E27FC236}">
                      <a16:creationId xmlns:a16="http://schemas.microsoft.com/office/drawing/2014/main" id="{EA367854-05BA-492E-825A-152D802F4F4C}"/>
                    </a:ext>
                  </a:extLst>
                </p14:cNvPr>
                <p14:cNvContentPartPr/>
                <p14:nvPr/>
              </p14:nvContentPartPr>
              <p14:xfrm>
                <a:off x="9448800" y="2921965"/>
                <a:ext cx="126360" cy="402840"/>
              </p14:xfrm>
            </p:contentPart>
          </mc:Choice>
          <mc:Fallback xmlns="">
            <p:pic>
              <p:nvPicPr>
                <p:cNvPr id="7" name="잉크 6">
                  <a:extLst>
                    <a:ext uri="{FF2B5EF4-FFF2-40B4-BE49-F238E27FC236}">
                      <a16:creationId xmlns:a16="http://schemas.microsoft.com/office/drawing/2014/main" id="{EA367854-05BA-492E-825A-152D802F4F4C}"/>
                    </a:ext>
                  </a:extLst>
                </p:cNvPr>
                <p:cNvPicPr/>
                <p:nvPr/>
              </p:nvPicPr>
              <p:blipFill>
                <a:blip r:embed="rId11"/>
                <a:stretch>
                  <a:fillRect/>
                </a:stretch>
              </p:blipFill>
              <p:spPr>
                <a:xfrm>
                  <a:off x="9440160" y="2913325"/>
                  <a:ext cx="144000" cy="420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잉크 8">
                  <a:extLst>
                    <a:ext uri="{FF2B5EF4-FFF2-40B4-BE49-F238E27FC236}">
                      <a16:creationId xmlns:a16="http://schemas.microsoft.com/office/drawing/2014/main" id="{F96E0EC6-FA14-4E42-B0E4-BAD0FCDF7A73}"/>
                    </a:ext>
                  </a:extLst>
                </p14:cNvPr>
                <p14:cNvContentPartPr/>
                <p14:nvPr/>
              </p14:nvContentPartPr>
              <p14:xfrm>
                <a:off x="9341160" y="3155245"/>
                <a:ext cx="187560" cy="360"/>
              </p14:xfrm>
            </p:contentPart>
          </mc:Choice>
          <mc:Fallback xmlns="">
            <p:pic>
              <p:nvPicPr>
                <p:cNvPr id="9" name="잉크 8">
                  <a:extLst>
                    <a:ext uri="{FF2B5EF4-FFF2-40B4-BE49-F238E27FC236}">
                      <a16:creationId xmlns:a16="http://schemas.microsoft.com/office/drawing/2014/main" id="{F96E0EC6-FA14-4E42-B0E4-BAD0FCDF7A73}"/>
                    </a:ext>
                  </a:extLst>
                </p:cNvPr>
                <p:cNvPicPr/>
                <p:nvPr/>
              </p:nvPicPr>
              <p:blipFill>
                <a:blip r:embed="rId13"/>
                <a:stretch>
                  <a:fillRect/>
                </a:stretch>
              </p:blipFill>
              <p:spPr>
                <a:xfrm>
                  <a:off x="9332160" y="3146245"/>
                  <a:ext cx="205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잉크 9">
                  <a:extLst>
                    <a:ext uri="{FF2B5EF4-FFF2-40B4-BE49-F238E27FC236}">
                      <a16:creationId xmlns:a16="http://schemas.microsoft.com/office/drawing/2014/main" id="{9A169D0B-BB8F-4E05-86A7-49E7C98CF23D}"/>
                    </a:ext>
                  </a:extLst>
                </p14:cNvPr>
                <p14:cNvContentPartPr/>
                <p14:nvPr/>
              </p14:nvContentPartPr>
              <p14:xfrm>
                <a:off x="9637080" y="3254245"/>
                <a:ext cx="88560" cy="360"/>
              </p14:xfrm>
            </p:contentPart>
          </mc:Choice>
          <mc:Fallback xmlns="">
            <p:pic>
              <p:nvPicPr>
                <p:cNvPr id="10" name="잉크 9">
                  <a:extLst>
                    <a:ext uri="{FF2B5EF4-FFF2-40B4-BE49-F238E27FC236}">
                      <a16:creationId xmlns:a16="http://schemas.microsoft.com/office/drawing/2014/main" id="{9A169D0B-BB8F-4E05-86A7-49E7C98CF23D}"/>
                    </a:ext>
                  </a:extLst>
                </p:cNvPr>
                <p:cNvPicPr/>
                <p:nvPr/>
              </p:nvPicPr>
              <p:blipFill>
                <a:blip r:embed="rId15"/>
                <a:stretch>
                  <a:fillRect/>
                </a:stretch>
              </p:blipFill>
              <p:spPr>
                <a:xfrm>
                  <a:off x="9628440" y="3245245"/>
                  <a:ext cx="106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잉크 10">
                  <a:extLst>
                    <a:ext uri="{FF2B5EF4-FFF2-40B4-BE49-F238E27FC236}">
                      <a16:creationId xmlns:a16="http://schemas.microsoft.com/office/drawing/2014/main" id="{B29913FA-53F1-4507-B957-252803DF0B79}"/>
                    </a:ext>
                  </a:extLst>
                </p14:cNvPr>
                <p14:cNvContentPartPr/>
                <p14:nvPr/>
              </p14:nvContentPartPr>
              <p14:xfrm>
                <a:off x="9681720" y="3182245"/>
                <a:ext cx="42480" cy="199440"/>
              </p14:xfrm>
            </p:contentPart>
          </mc:Choice>
          <mc:Fallback xmlns="">
            <p:pic>
              <p:nvPicPr>
                <p:cNvPr id="11" name="잉크 10">
                  <a:extLst>
                    <a:ext uri="{FF2B5EF4-FFF2-40B4-BE49-F238E27FC236}">
                      <a16:creationId xmlns:a16="http://schemas.microsoft.com/office/drawing/2014/main" id="{B29913FA-53F1-4507-B957-252803DF0B79}"/>
                    </a:ext>
                  </a:extLst>
                </p:cNvPr>
                <p:cNvPicPr/>
                <p:nvPr/>
              </p:nvPicPr>
              <p:blipFill>
                <a:blip r:embed="rId17"/>
                <a:stretch>
                  <a:fillRect/>
                </a:stretch>
              </p:blipFill>
              <p:spPr>
                <a:xfrm>
                  <a:off x="9673080" y="3173605"/>
                  <a:ext cx="601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잉크 14">
                  <a:extLst>
                    <a:ext uri="{FF2B5EF4-FFF2-40B4-BE49-F238E27FC236}">
                      <a16:creationId xmlns:a16="http://schemas.microsoft.com/office/drawing/2014/main" id="{CE66A630-4C70-47D8-9947-7CCE124DA415}"/>
                    </a:ext>
                  </a:extLst>
                </p14:cNvPr>
                <p14:cNvContentPartPr/>
                <p14:nvPr/>
              </p14:nvContentPartPr>
              <p14:xfrm>
                <a:off x="8874960" y="3226885"/>
                <a:ext cx="153720" cy="196560"/>
              </p14:xfrm>
            </p:contentPart>
          </mc:Choice>
          <mc:Fallback xmlns="">
            <p:pic>
              <p:nvPicPr>
                <p:cNvPr id="15" name="잉크 14">
                  <a:extLst>
                    <a:ext uri="{FF2B5EF4-FFF2-40B4-BE49-F238E27FC236}">
                      <a16:creationId xmlns:a16="http://schemas.microsoft.com/office/drawing/2014/main" id="{CE66A630-4C70-47D8-9947-7CCE124DA415}"/>
                    </a:ext>
                  </a:extLst>
                </p:cNvPr>
                <p:cNvPicPr/>
                <p:nvPr/>
              </p:nvPicPr>
              <p:blipFill>
                <a:blip r:embed="rId19"/>
                <a:stretch>
                  <a:fillRect/>
                </a:stretch>
              </p:blipFill>
              <p:spPr>
                <a:xfrm>
                  <a:off x="8865960" y="3218245"/>
                  <a:ext cx="171360" cy="214200"/>
                </a:xfrm>
                <a:prstGeom prst="rect">
                  <a:avLst/>
                </a:prstGeom>
              </p:spPr>
            </p:pic>
          </mc:Fallback>
        </mc:AlternateContent>
      </p:grpSp>
    </p:spTree>
    <p:extLst>
      <p:ext uri="{BB962C8B-B14F-4D97-AF65-F5344CB8AC3E}">
        <p14:creationId xmlns:p14="http://schemas.microsoft.com/office/powerpoint/2010/main" val="2633035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0" y="685800"/>
            <a:ext cx="12192000" cy="666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Spectral SemiBold"/>
              <a:buNone/>
            </a:pPr>
            <a:r>
              <a:rPr lang="en-US" sz="2800" dirty="0">
                <a:latin typeface="Playfair Display Medium"/>
                <a:ea typeface="Playfair Display Medium"/>
                <a:cs typeface="Playfair Display Medium"/>
                <a:sym typeface="Playfair Display Medium"/>
              </a:rPr>
              <a:t>Sparse-noisy </a:t>
            </a:r>
            <a:r>
              <a:rPr lang="en-US" sz="2800" dirty="0" err="1">
                <a:latin typeface="Playfair Display Medium"/>
                <a:ea typeface="Playfair Display Medium"/>
                <a:cs typeface="Playfair Display Medium"/>
                <a:sym typeface="Playfair Display Medium"/>
              </a:rPr>
              <a:t>Softmax</a:t>
            </a:r>
            <a:endParaRPr lang="en-US" sz="2800" dirty="0">
              <a:latin typeface="Playfair Display Medium"/>
              <a:ea typeface="Playfair Display Medium"/>
              <a:cs typeface="Playfair Display Medium"/>
              <a:sym typeface="Playfair Display Medium"/>
            </a:endParaRPr>
          </a:p>
        </p:txBody>
      </p:sp>
      <p:sp>
        <p:nvSpPr>
          <p:cNvPr id="107" name="Google Shape;107;p4"/>
          <p:cNvSpPr txBox="1">
            <a:spLocks noGrp="1"/>
          </p:cNvSpPr>
          <p:nvPr>
            <p:ph type="sldNum" idx="12"/>
          </p:nvPr>
        </p:nvSpPr>
        <p:spPr>
          <a:xfrm>
            <a:off x="9296400" y="6482090"/>
            <a:ext cx="2743200" cy="261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a:t>
            </a:fld>
            <a:endParaRPr/>
          </a:p>
        </p:txBody>
      </p:sp>
      <p:pic>
        <p:nvPicPr>
          <p:cNvPr id="5" name="그림 4">
            <a:extLst>
              <a:ext uri="{FF2B5EF4-FFF2-40B4-BE49-F238E27FC236}">
                <a16:creationId xmlns:a16="http://schemas.microsoft.com/office/drawing/2014/main" id="{CC739CA7-8E4C-4216-BCAE-A9D1BD72F25B}"/>
              </a:ext>
            </a:extLst>
          </p:cNvPr>
          <p:cNvPicPr>
            <a:picLocks noChangeAspect="1"/>
          </p:cNvPicPr>
          <p:nvPr/>
        </p:nvPicPr>
        <p:blipFill rotWithShape="1">
          <a:blip r:embed="rId3"/>
          <a:srcRect r="43528"/>
          <a:stretch/>
        </p:blipFill>
        <p:spPr>
          <a:xfrm>
            <a:off x="1795359" y="1758885"/>
            <a:ext cx="4680392" cy="1030779"/>
          </a:xfrm>
          <a:prstGeom prst="rect">
            <a:avLst/>
          </a:prstGeom>
        </p:spPr>
      </p:pic>
      <p:pic>
        <p:nvPicPr>
          <p:cNvPr id="6" name="그림 5">
            <a:extLst>
              <a:ext uri="{FF2B5EF4-FFF2-40B4-BE49-F238E27FC236}">
                <a16:creationId xmlns:a16="http://schemas.microsoft.com/office/drawing/2014/main" id="{CD4D9952-81EA-42F2-B4CF-899A50BCBCE6}"/>
              </a:ext>
            </a:extLst>
          </p:cNvPr>
          <p:cNvPicPr>
            <a:picLocks noChangeAspect="1"/>
          </p:cNvPicPr>
          <p:nvPr/>
        </p:nvPicPr>
        <p:blipFill rotWithShape="1">
          <a:blip r:embed="rId4"/>
          <a:srcRect r="44975"/>
          <a:stretch/>
        </p:blipFill>
        <p:spPr>
          <a:xfrm>
            <a:off x="1795359" y="3080378"/>
            <a:ext cx="4560471" cy="1172044"/>
          </a:xfrm>
          <a:prstGeom prst="rect">
            <a:avLst/>
          </a:prstGeom>
        </p:spPr>
      </p:pic>
      <p:sp>
        <p:nvSpPr>
          <p:cNvPr id="9" name="TextBox 8">
            <a:extLst>
              <a:ext uri="{FF2B5EF4-FFF2-40B4-BE49-F238E27FC236}">
                <a16:creationId xmlns:a16="http://schemas.microsoft.com/office/drawing/2014/main" id="{1813BC73-026F-47A4-A8B1-CDC1A86403CA}"/>
              </a:ext>
            </a:extLst>
          </p:cNvPr>
          <p:cNvSpPr txBox="1"/>
          <p:nvPr/>
        </p:nvSpPr>
        <p:spPr>
          <a:xfrm>
            <a:off x="559544" y="1981886"/>
            <a:ext cx="669649" cy="584775"/>
          </a:xfrm>
          <a:prstGeom prst="rect">
            <a:avLst/>
          </a:prstGeom>
          <a:noFill/>
        </p:spPr>
        <p:txBody>
          <a:bodyPr wrap="square" rtlCol="0">
            <a:spAutoFit/>
          </a:bodyPr>
          <a:lstStyle/>
          <a:p>
            <a:r>
              <a:rPr lang="en-US" altLang="ko-KR" sz="3200" dirty="0"/>
              <a:t>(4)</a:t>
            </a:r>
          </a:p>
        </p:txBody>
      </p:sp>
      <p:sp>
        <p:nvSpPr>
          <p:cNvPr id="10" name="TextBox 9">
            <a:extLst>
              <a:ext uri="{FF2B5EF4-FFF2-40B4-BE49-F238E27FC236}">
                <a16:creationId xmlns:a16="http://schemas.microsoft.com/office/drawing/2014/main" id="{004FA46D-E4CF-4F2C-AD8E-77782262179F}"/>
              </a:ext>
            </a:extLst>
          </p:cNvPr>
          <p:cNvSpPr txBox="1"/>
          <p:nvPr/>
        </p:nvSpPr>
        <p:spPr>
          <a:xfrm>
            <a:off x="559544" y="3374012"/>
            <a:ext cx="669649" cy="584775"/>
          </a:xfrm>
          <a:prstGeom prst="rect">
            <a:avLst/>
          </a:prstGeom>
          <a:noFill/>
        </p:spPr>
        <p:txBody>
          <a:bodyPr wrap="square" rtlCol="0">
            <a:spAutoFit/>
          </a:bodyPr>
          <a:lstStyle/>
          <a:p>
            <a:r>
              <a:rPr lang="en-US" altLang="ko-KR" sz="3200" dirty="0"/>
              <a:t>(5)</a:t>
            </a:r>
          </a:p>
        </p:txBody>
      </p:sp>
      <mc:AlternateContent xmlns:mc="http://schemas.openxmlformats.org/markup-compatibility/2006" xmlns:a14="http://schemas.microsoft.com/office/drawing/2010/main">
        <mc:Choice Requires="a14">
          <p:sp>
            <p:nvSpPr>
              <p:cNvPr id="12" name="Google Shape;106;p4">
                <a:extLst>
                  <a:ext uri="{FF2B5EF4-FFF2-40B4-BE49-F238E27FC236}">
                    <a16:creationId xmlns:a16="http://schemas.microsoft.com/office/drawing/2014/main" id="{90C342F9-921D-4BEC-8B5D-CE752EAAD153}"/>
                  </a:ext>
                </a:extLst>
              </p:cNvPr>
              <p:cNvSpPr txBox="1">
                <a:spLocks noGrp="1"/>
              </p:cNvSpPr>
              <p:nvPr>
                <p:ph type="body" idx="1"/>
              </p:nvPr>
            </p:nvSpPr>
            <p:spPr>
              <a:xfrm>
                <a:off x="285750" y="4543136"/>
                <a:ext cx="11620500" cy="1811768"/>
              </a:xfrm>
              <a:prstGeom prst="rect">
                <a:avLst/>
              </a:prstGeom>
              <a:noFill/>
              <a:ln>
                <a:noFill/>
              </a:ln>
            </p:spPr>
            <p:txBody>
              <a:bodyPr spcFirstLastPara="1" wrap="square" lIns="91425" tIns="45700" rIns="91425" bIns="45700" anchor="t" anchorCtr="0">
                <a:noAutofit/>
              </a:bodyPr>
              <a:lstStyle/>
              <a:p>
                <a:pPr indent="-368300">
                  <a:buSzPts val="2200"/>
                  <a:buFont typeface="Arial" panose="020B0604020202020204" pitchFamily="34" charset="0"/>
                  <a:buChar char="•"/>
                </a:pPr>
                <a:r>
                  <a:rPr lang="en-US" sz="2400" dirty="0"/>
                  <a:t>According to the author, in practice, </a:t>
                </a:r>
              </a:p>
              <a:p>
                <a:pPr indent="-368300">
                  <a:buSzPts val="2200"/>
                  <a:buFont typeface="Arial" panose="020B0604020202020204" pitchFamily="34" charset="0"/>
                  <a:buChar char="•"/>
                </a:pPr>
                <a:r>
                  <a:rPr lang="en-US" sz="2400" dirty="0"/>
                  <a:t>When the feedforward does not converge,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𝑡</m:t>
                    </m:r>
                  </m:oMath>
                </a14:m>
                <a:r>
                  <a:rPr lang="en-US" sz="2400" dirty="0"/>
                  <a:t> become bigger than </a:t>
                </a:r>
                <a14:m>
                  <m:oMath xmlns:m="http://schemas.openxmlformats.org/officeDocument/2006/math">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𝐴</m:t>
                        </m:r>
                      </m:e>
                      <m:sub>
                        <m:r>
                          <a:rPr lang="en-US" altLang="ko-KR" sz="2400" b="0" i="1" smtClean="0">
                            <a:latin typeface="Cambria Math" panose="02040503050406030204" pitchFamily="18" charset="0"/>
                          </a:rPr>
                          <m:t>𝑠</m:t>
                        </m:r>
                        <m:r>
                          <a:rPr lang="en-US" altLang="ko-KR" sz="2400" i="1">
                            <a:latin typeface="Cambria Math" panose="02040503050406030204" pitchFamily="18" charset="0"/>
                          </a:rPr>
                          <m:t>𝑡</m:t>
                        </m:r>
                      </m:sub>
                    </m:sSub>
                    <m:r>
                      <a:rPr lang="en-US" altLang="ko-KR" sz="2400" i="1">
                        <a:latin typeface="Cambria Math" panose="02040503050406030204" pitchFamily="18" charset="0"/>
                      </a:rPr>
                      <m:t>/</m:t>
                    </m:r>
                    <m:r>
                      <a:rPr lang="en-US" altLang="ko-KR" sz="2400" b="0" i="1" smtClean="0">
                        <a:latin typeface="Cambria Math" panose="02040503050406030204" pitchFamily="18" charset="0"/>
                      </a:rPr>
                      <m:t>𝑠</m:t>
                    </m:r>
                    <m:r>
                      <a:rPr lang="en-US" altLang="ko-KR" sz="2400" i="1">
                        <a:latin typeface="Cambria Math" panose="02040503050406030204" pitchFamily="18" charset="0"/>
                      </a:rPr>
                      <m:t>𝑡</m:t>
                    </m:r>
                  </m:oMath>
                </a14:m>
                <a:r>
                  <a:rPr lang="en-US" sz="2400" dirty="0"/>
                  <a:t> .  </a:t>
                </a:r>
              </a:p>
              <a:p>
                <a:pPr indent="-368300">
                  <a:buSzPts val="2200"/>
                  <a:buFont typeface="Arial" panose="020B0604020202020204" pitchFamily="34" charset="0"/>
                  <a:buChar char="•"/>
                </a:pPr>
                <a:r>
                  <a:rPr lang="en-US" sz="2400" dirty="0"/>
                  <a:t>When the gradient saturates, </a:t>
                </a:r>
                <a14:m>
                  <m:oMath xmlns:m="http://schemas.openxmlformats.org/officeDocument/2006/math">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𝐴</m:t>
                        </m:r>
                      </m:e>
                      <m:sub>
                        <m:r>
                          <a:rPr lang="en-US" altLang="ko-KR" sz="2400" i="1">
                            <a:latin typeface="Cambria Math" panose="02040503050406030204" pitchFamily="18" charset="0"/>
                          </a:rPr>
                          <m:t>𝑠𝑡</m:t>
                        </m:r>
                      </m:sub>
                    </m:sSub>
                    <m:r>
                      <a:rPr lang="en-US" altLang="ko-KR" sz="2400" i="1">
                        <a:latin typeface="Cambria Math" panose="02040503050406030204" pitchFamily="18" charset="0"/>
                      </a:rPr>
                      <m:t>/</m:t>
                    </m:r>
                    <m:r>
                      <a:rPr lang="en-US" altLang="ko-KR" sz="2400" i="1">
                        <a:latin typeface="Cambria Math" panose="02040503050406030204" pitchFamily="18" charset="0"/>
                      </a:rPr>
                      <m:t>𝑠𝑡</m:t>
                    </m:r>
                  </m:oMath>
                </a14:m>
                <a:r>
                  <a:rPr lang="en-US" altLang="ko-KR" sz="2400" dirty="0"/>
                  <a:t> starts to supersedes </a:t>
                </a:r>
                <a14:m>
                  <m:oMath xmlns:m="http://schemas.openxmlformats.org/officeDocument/2006/math">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𝐴</m:t>
                        </m:r>
                      </m:e>
                      <m:sub>
                        <m:r>
                          <a:rPr lang="en-US" altLang="ko-KR" sz="2400" i="1">
                            <a:latin typeface="Cambria Math" panose="02040503050406030204" pitchFamily="18" charset="0"/>
                          </a:rPr>
                          <m:t>𝑡</m:t>
                        </m:r>
                      </m:sub>
                    </m:sSub>
                    <m:r>
                      <a:rPr lang="en-US" altLang="ko-KR" sz="2400" i="1">
                        <a:latin typeface="Cambria Math" panose="02040503050406030204" pitchFamily="18" charset="0"/>
                      </a:rPr>
                      <m:t>/</m:t>
                    </m:r>
                    <m:r>
                      <a:rPr lang="en-US" altLang="ko-KR" sz="2400" i="1">
                        <a:latin typeface="Cambria Math" panose="02040503050406030204" pitchFamily="18" charset="0"/>
                      </a:rPr>
                      <m:t>𝑡</m:t>
                    </m:r>
                  </m:oMath>
                </a14:m>
                <a:r>
                  <a:rPr lang="en-US" altLang="ko-KR" sz="2400" dirty="0"/>
                  <a:t> and contributes in backpropagation of Sparse-noisy </a:t>
                </a:r>
                <a:r>
                  <a:rPr lang="en-US" altLang="ko-KR" sz="2400" dirty="0" err="1"/>
                  <a:t>Softmax</a:t>
                </a:r>
                <a:r>
                  <a:rPr lang="en-US" altLang="ko-KR" sz="2400" dirty="0"/>
                  <a:t>.</a:t>
                </a:r>
                <a:endParaRPr lang="en-US" sz="2400" dirty="0"/>
              </a:p>
              <a:p>
                <a:pPr indent="-368300">
                  <a:buSzPts val="2200"/>
                  <a:buFont typeface="Arial" panose="020B0604020202020204" pitchFamily="34" charset="0"/>
                  <a:buChar char="•"/>
                </a:pPr>
                <a:endParaRPr lang="en-US" sz="2400" dirty="0"/>
              </a:p>
              <a:p>
                <a:pPr indent="-368300">
                  <a:buSzPts val="2200"/>
                  <a:buFont typeface="Arial" panose="020B0604020202020204" pitchFamily="34" charset="0"/>
                  <a:buChar char="•"/>
                </a:pPr>
                <a:endParaRPr lang="en-US" sz="2400" dirty="0"/>
              </a:p>
            </p:txBody>
          </p:sp>
        </mc:Choice>
        <mc:Fallback xmlns="">
          <p:sp>
            <p:nvSpPr>
              <p:cNvPr id="12" name="Google Shape;106;p4">
                <a:extLst>
                  <a:ext uri="{FF2B5EF4-FFF2-40B4-BE49-F238E27FC236}">
                    <a16:creationId xmlns:a16="http://schemas.microsoft.com/office/drawing/2014/main" id="{90C342F9-921D-4BEC-8B5D-CE752EAAD153}"/>
                  </a:ext>
                </a:extLst>
              </p:cNvPr>
              <p:cNvSpPr txBox="1">
                <a:spLocks noGrp="1" noRot="1" noChangeAspect="1" noMove="1" noResize="1" noEditPoints="1" noAdjustHandles="1" noChangeArrowheads="1" noChangeShapeType="1" noTextEdit="1"/>
              </p:cNvSpPr>
              <p:nvPr>
                <p:ph type="body" idx="1"/>
              </p:nvPr>
            </p:nvSpPr>
            <p:spPr>
              <a:xfrm>
                <a:off x="285750" y="4543136"/>
                <a:ext cx="11620500" cy="1811768"/>
              </a:xfrm>
              <a:prstGeom prst="rect">
                <a:avLst/>
              </a:prstGeom>
              <a:blipFill>
                <a:blip r:embed="rId5"/>
                <a:stretch>
                  <a:fillRect r="-1102" b="-4377"/>
                </a:stretch>
              </a:blipFill>
              <a:ln>
                <a:noFill/>
              </a:ln>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735384BE-D09F-4A80-A13C-3A2B878472C2}"/>
              </a:ext>
            </a:extLst>
          </p:cNvPr>
          <p:cNvSpPr txBox="1"/>
          <p:nvPr/>
        </p:nvSpPr>
        <p:spPr>
          <a:xfrm>
            <a:off x="6433800" y="1547448"/>
            <a:ext cx="2907674" cy="338554"/>
          </a:xfrm>
          <a:prstGeom prst="rect">
            <a:avLst/>
          </a:prstGeom>
          <a:noFill/>
        </p:spPr>
        <p:txBody>
          <a:bodyPr wrap="square" rtlCol="0">
            <a:spAutoFit/>
          </a:bodyPr>
          <a:lstStyle/>
          <a:p>
            <a:r>
              <a:rPr lang="en-US" altLang="ko-KR" sz="1600" b="1" i="1" dirty="0">
                <a:solidFill>
                  <a:schemeClr val="bg1">
                    <a:lumMod val="50000"/>
                  </a:schemeClr>
                </a:solidFill>
                <a:latin typeface="Playfair Display" panose="00000500000000000000" pitchFamily="2" charset="0"/>
              </a:rPr>
              <a:t>Scaling factor</a:t>
            </a:r>
            <a:endParaRPr lang="ko-KR" altLang="en-US" sz="1600" b="1" i="1" dirty="0">
              <a:solidFill>
                <a:schemeClr val="bg1">
                  <a:lumMod val="50000"/>
                </a:schemeClr>
              </a:solidFill>
              <a:latin typeface="Playfair Display" panose="00000500000000000000" pitchFamily="2" charset="0"/>
            </a:endParaRPr>
          </a:p>
        </p:txBody>
      </p:sp>
      <mc:AlternateContent xmlns:mc="http://schemas.openxmlformats.org/markup-compatibility/2006" xmlns:p14="http://schemas.microsoft.com/office/powerpoint/2010/main">
        <mc:Choice Requires="p14">
          <p:contentPart p14:bwMode="auto" r:id="rId6">
            <p14:nvContentPartPr>
              <p14:cNvPr id="2" name="잉크 1">
                <a:extLst>
                  <a:ext uri="{FF2B5EF4-FFF2-40B4-BE49-F238E27FC236}">
                    <a16:creationId xmlns:a16="http://schemas.microsoft.com/office/drawing/2014/main" id="{393D2735-7F92-49DC-93B3-0CEA7F896C73}"/>
                  </a:ext>
                </a:extLst>
              </p14:cNvPr>
              <p14:cNvContentPartPr/>
              <p14:nvPr/>
            </p14:nvContentPartPr>
            <p14:xfrm>
              <a:off x="5473680" y="1674565"/>
              <a:ext cx="891720" cy="365040"/>
            </p14:xfrm>
          </p:contentPart>
        </mc:Choice>
        <mc:Fallback xmlns="">
          <p:pic>
            <p:nvPicPr>
              <p:cNvPr id="2" name="잉크 1">
                <a:extLst>
                  <a:ext uri="{FF2B5EF4-FFF2-40B4-BE49-F238E27FC236}">
                    <a16:creationId xmlns:a16="http://schemas.microsoft.com/office/drawing/2014/main" id="{393D2735-7F92-49DC-93B3-0CEA7F896C73}"/>
                  </a:ext>
                </a:extLst>
              </p:cNvPr>
              <p:cNvPicPr/>
              <p:nvPr/>
            </p:nvPicPr>
            <p:blipFill>
              <a:blip r:embed="rId7"/>
              <a:stretch>
                <a:fillRect/>
              </a:stretch>
            </p:blipFill>
            <p:spPr>
              <a:xfrm>
                <a:off x="5464680" y="1665925"/>
                <a:ext cx="90936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잉크 6">
                <a:extLst>
                  <a:ext uri="{FF2B5EF4-FFF2-40B4-BE49-F238E27FC236}">
                    <a16:creationId xmlns:a16="http://schemas.microsoft.com/office/drawing/2014/main" id="{AB458795-909E-4A36-A520-2C45F43455F5}"/>
                  </a:ext>
                </a:extLst>
              </p14:cNvPr>
              <p14:cNvContentPartPr/>
              <p14:nvPr/>
            </p14:nvContentPartPr>
            <p14:xfrm>
              <a:off x="5405280" y="1910725"/>
              <a:ext cx="189000" cy="134280"/>
            </p14:xfrm>
          </p:contentPart>
        </mc:Choice>
        <mc:Fallback xmlns="">
          <p:pic>
            <p:nvPicPr>
              <p:cNvPr id="7" name="잉크 6">
                <a:extLst>
                  <a:ext uri="{FF2B5EF4-FFF2-40B4-BE49-F238E27FC236}">
                    <a16:creationId xmlns:a16="http://schemas.microsoft.com/office/drawing/2014/main" id="{AB458795-909E-4A36-A520-2C45F43455F5}"/>
                  </a:ext>
                </a:extLst>
              </p:cNvPr>
              <p:cNvPicPr/>
              <p:nvPr/>
            </p:nvPicPr>
            <p:blipFill>
              <a:blip r:embed="rId9"/>
              <a:stretch>
                <a:fillRect/>
              </a:stretch>
            </p:blipFill>
            <p:spPr>
              <a:xfrm>
                <a:off x="5396640" y="1901725"/>
                <a:ext cx="206640" cy="151920"/>
              </a:xfrm>
              <a:prstGeom prst="rect">
                <a:avLst/>
              </a:prstGeom>
            </p:spPr>
          </p:pic>
        </mc:Fallback>
      </mc:AlternateContent>
    </p:spTree>
    <p:extLst>
      <p:ext uri="{BB962C8B-B14F-4D97-AF65-F5344CB8AC3E}">
        <p14:creationId xmlns:p14="http://schemas.microsoft.com/office/powerpoint/2010/main" val="994393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 name="Google Shape;98;p3">
            <a:extLst>
              <a:ext uri="{FF2B5EF4-FFF2-40B4-BE49-F238E27FC236}">
                <a16:creationId xmlns:a16="http://schemas.microsoft.com/office/drawing/2014/main" id="{ADDE21E2-8F03-41BF-9C04-7D699A475705}"/>
              </a:ext>
            </a:extLst>
          </p:cNvPr>
          <p:cNvSpPr/>
          <p:nvPr/>
        </p:nvSpPr>
        <p:spPr>
          <a:xfrm>
            <a:off x="731745" y="2307855"/>
            <a:ext cx="6358603" cy="533400"/>
          </a:xfrm>
          <a:prstGeom prst="rect">
            <a:avLst/>
          </a:prstGeom>
          <a:solidFill>
            <a:srgbClr val="C00000"/>
          </a:solidFill>
          <a:ln>
            <a:noFill/>
          </a:ln>
          <a:effectLst>
            <a:outerShdw blurRad="50800" dist="38100" dir="2700000" sx="102000" sy="102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bg1"/>
              </a:solidFill>
              <a:latin typeface="Calibri"/>
              <a:ea typeface="Calibri"/>
              <a:cs typeface="Calibri"/>
              <a:sym typeface="Calibri"/>
            </a:endParaRPr>
          </a:p>
        </p:txBody>
      </p:sp>
      <p:sp>
        <p:nvSpPr>
          <p:cNvPr id="92" name="Google Shape;92;p2"/>
          <p:cNvSpPr txBox="1">
            <a:spLocks noGrp="1"/>
          </p:cNvSpPr>
          <p:nvPr>
            <p:ph type="title"/>
          </p:nvPr>
        </p:nvSpPr>
        <p:spPr>
          <a:xfrm>
            <a:off x="0" y="685800"/>
            <a:ext cx="12192000" cy="66675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3200"/>
              <a:buFont typeface="Spectral Light"/>
              <a:buNone/>
            </a:pPr>
            <a:r>
              <a:rPr lang="en-US" dirty="0">
                <a:latin typeface="Playfair Display Medium"/>
                <a:ea typeface="Playfair Display Medium"/>
                <a:cs typeface="Playfair Display Medium"/>
                <a:sym typeface="Playfair Display Medium"/>
              </a:rPr>
              <a:t>Outline</a:t>
            </a:r>
            <a:endParaRPr dirty="0">
              <a:latin typeface="Playfair Display Medium"/>
              <a:ea typeface="Playfair Display Medium"/>
              <a:cs typeface="Playfair Display Medium"/>
              <a:sym typeface="Playfair Display Medium"/>
            </a:endParaRPr>
          </a:p>
        </p:txBody>
      </p:sp>
      <p:sp>
        <p:nvSpPr>
          <p:cNvPr id="93" name="Google Shape;93;p2"/>
          <p:cNvSpPr txBox="1">
            <a:spLocks noGrp="1"/>
          </p:cNvSpPr>
          <p:nvPr>
            <p:ph type="body" idx="1"/>
          </p:nvPr>
        </p:nvSpPr>
        <p:spPr>
          <a:xfrm>
            <a:off x="290514" y="1562102"/>
            <a:ext cx="11610975" cy="4525963"/>
          </a:xfrm>
          <a:prstGeom prst="rect">
            <a:avLst/>
          </a:prstGeom>
          <a:noFill/>
          <a:ln>
            <a:noFill/>
          </a:ln>
        </p:spPr>
        <p:txBody>
          <a:bodyPr spcFirstLastPara="1" wrap="square" lIns="91425" tIns="45700" rIns="91425" bIns="45700" anchor="t" anchorCtr="0">
            <a:noAutofit/>
          </a:bodyPr>
          <a:lstStyle/>
          <a:p>
            <a:pPr marL="508000" lvl="0">
              <a:spcBef>
                <a:spcPts val="1200"/>
              </a:spcBef>
              <a:buSzPts val="2800"/>
              <a:buFont typeface="Wingdings" panose="05000000000000000000" pitchFamily="2" charset="2"/>
              <a:buChar char="§"/>
            </a:pPr>
            <a:r>
              <a:rPr lang="en-US" altLang="ko-KR" sz="2800" dirty="0">
                <a:solidFill>
                  <a:schemeClr val="bg1">
                    <a:lumMod val="50000"/>
                  </a:schemeClr>
                </a:solidFill>
              </a:rPr>
              <a:t>Sparse-noisy </a:t>
            </a:r>
            <a:r>
              <a:rPr lang="en-US" altLang="ko-KR" sz="2800" dirty="0" err="1">
                <a:solidFill>
                  <a:schemeClr val="bg1">
                    <a:lumMod val="50000"/>
                  </a:schemeClr>
                </a:solidFill>
              </a:rPr>
              <a:t>Softmax</a:t>
            </a:r>
            <a:endParaRPr lang="en-US" altLang="ko-KR" sz="2800" dirty="0">
              <a:solidFill>
                <a:schemeClr val="bg1">
                  <a:lumMod val="50000"/>
                </a:schemeClr>
              </a:solidFill>
            </a:endParaRPr>
          </a:p>
          <a:p>
            <a:pPr marL="508000">
              <a:spcBef>
                <a:spcPts val="1200"/>
              </a:spcBef>
              <a:buSzPts val="2800"/>
              <a:buFont typeface="Wingdings" panose="05000000000000000000" pitchFamily="2" charset="2"/>
              <a:buChar char="§"/>
            </a:pPr>
            <a:r>
              <a:rPr lang="en-US" altLang="ko-KR" sz="2800" dirty="0">
                <a:solidFill>
                  <a:schemeClr val="bg1"/>
                </a:solidFill>
              </a:rPr>
              <a:t>Exponential Temperature Schedule</a:t>
            </a:r>
          </a:p>
          <a:p>
            <a:pPr marL="508000">
              <a:spcBef>
                <a:spcPts val="1200"/>
              </a:spcBef>
              <a:buSzPts val="2800"/>
              <a:buFont typeface="Wingdings" panose="05000000000000000000" pitchFamily="2" charset="2"/>
              <a:buChar char="§"/>
            </a:pPr>
            <a:r>
              <a:rPr lang="en-US" altLang="ko-KR" sz="2800" dirty="0">
                <a:solidFill>
                  <a:schemeClr val="bg1">
                    <a:lumMod val="50000"/>
                  </a:schemeClr>
                </a:solidFill>
              </a:rPr>
              <a:t>Entropy-based Adaptive Scheme</a:t>
            </a:r>
          </a:p>
          <a:p>
            <a:pPr marL="508000" lvl="0">
              <a:spcBef>
                <a:spcPts val="1200"/>
              </a:spcBef>
              <a:buSzPts val="2800"/>
              <a:buFont typeface="Wingdings" panose="05000000000000000000" pitchFamily="2" charset="2"/>
              <a:buChar char="§"/>
            </a:pPr>
            <a:r>
              <a:rPr lang="en-US" altLang="ko-KR" sz="2800" dirty="0">
                <a:solidFill>
                  <a:schemeClr val="bg1">
                    <a:lumMod val="50000"/>
                  </a:schemeClr>
                </a:solidFill>
              </a:rPr>
              <a:t>Experimental Results</a:t>
            </a:r>
          </a:p>
          <a:p>
            <a:pPr marL="508000" lvl="0">
              <a:spcBef>
                <a:spcPts val="1200"/>
              </a:spcBef>
              <a:buSzPts val="2800"/>
              <a:buFont typeface="Wingdings" panose="05000000000000000000" pitchFamily="2" charset="2"/>
              <a:buChar char="§"/>
            </a:pPr>
            <a:r>
              <a:rPr lang="en-US" altLang="ko-KR" sz="2800" dirty="0">
                <a:solidFill>
                  <a:schemeClr val="bg1">
                    <a:lumMod val="50000"/>
                  </a:schemeClr>
                </a:solidFill>
              </a:rPr>
              <a:t>Conclusion</a:t>
            </a:r>
          </a:p>
          <a:p>
            <a:pPr marL="508000" lvl="0">
              <a:spcBef>
                <a:spcPts val="1200"/>
              </a:spcBef>
              <a:buSzPts val="2800"/>
              <a:buFont typeface="Wingdings" panose="05000000000000000000" pitchFamily="2" charset="2"/>
              <a:buChar char="§"/>
            </a:pPr>
            <a:r>
              <a:rPr lang="en-US" altLang="ko-KR" sz="2800" dirty="0">
                <a:solidFill>
                  <a:schemeClr val="bg1">
                    <a:lumMod val="50000"/>
                  </a:schemeClr>
                </a:solidFill>
              </a:rPr>
              <a:t>Future Works</a:t>
            </a:r>
          </a:p>
        </p:txBody>
      </p:sp>
    </p:spTree>
    <p:extLst>
      <p:ext uri="{BB962C8B-B14F-4D97-AF65-F5344CB8AC3E}">
        <p14:creationId xmlns:p14="http://schemas.microsoft.com/office/powerpoint/2010/main" val="2268843483"/>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18452</TotalTime>
  <Words>815</Words>
  <Application>Microsoft Office PowerPoint</Application>
  <PresentationFormat>와이드스크린</PresentationFormat>
  <Paragraphs>177</Paragraphs>
  <Slides>34</Slides>
  <Notes>34</Notes>
  <HiddenSlides>0</HiddenSlides>
  <MMClips>0</MMClips>
  <ScaleCrop>false</ScaleCrop>
  <HeadingPairs>
    <vt:vector size="6" baseType="variant">
      <vt:variant>
        <vt:lpstr>사용한 글꼴</vt:lpstr>
      </vt:variant>
      <vt:variant>
        <vt:i4>12</vt:i4>
      </vt:variant>
      <vt:variant>
        <vt:lpstr>테마</vt:lpstr>
      </vt:variant>
      <vt:variant>
        <vt:i4>1</vt:i4>
      </vt:variant>
      <vt:variant>
        <vt:lpstr>슬라이드 제목</vt:lpstr>
      </vt:variant>
      <vt:variant>
        <vt:i4>34</vt:i4>
      </vt:variant>
    </vt:vector>
  </HeadingPairs>
  <TitlesOfParts>
    <vt:vector size="47" baseType="lpstr">
      <vt:lpstr>Arial</vt:lpstr>
      <vt:lpstr>Wingdings</vt:lpstr>
      <vt:lpstr>Spectral Light</vt:lpstr>
      <vt:lpstr>Playfair Display Medium</vt:lpstr>
      <vt:lpstr>Spectral SemiBold</vt:lpstr>
      <vt:lpstr>Georgia</vt:lpstr>
      <vt:lpstr>Playfair Display</vt:lpstr>
      <vt:lpstr>Times New Roman</vt:lpstr>
      <vt:lpstr>Playfair Display SemiBold</vt:lpstr>
      <vt:lpstr>Spectral</vt:lpstr>
      <vt:lpstr>Calibri</vt:lpstr>
      <vt:lpstr>Cambria Math</vt:lpstr>
      <vt:lpstr>Office Theme</vt:lpstr>
      <vt:lpstr>Small Temperature is All You Need for Differentiable Architecture Search</vt:lpstr>
      <vt:lpstr>Highlights</vt:lpstr>
      <vt:lpstr>Outline</vt:lpstr>
      <vt:lpstr>Outline</vt:lpstr>
      <vt:lpstr>Sparse-noisy Softmax</vt:lpstr>
      <vt:lpstr>Sparse-noisy Softmax</vt:lpstr>
      <vt:lpstr>Sparse-noisy Softmax</vt:lpstr>
      <vt:lpstr>Sparse-noisy Softmax</vt:lpstr>
      <vt:lpstr>Outline</vt:lpstr>
      <vt:lpstr>Exponential Temperature Schedule</vt:lpstr>
      <vt:lpstr>Exponential Temperature Schedule</vt:lpstr>
      <vt:lpstr>Outline</vt:lpstr>
      <vt:lpstr>Entropy-based Adaptive Scheme</vt:lpstr>
      <vt:lpstr>Entropy-based Adaptive Scheme</vt:lpstr>
      <vt:lpstr>Entropy-based Adaptive Scheme</vt:lpstr>
      <vt:lpstr>Outline</vt:lpstr>
      <vt:lpstr>Experimental Results</vt:lpstr>
      <vt:lpstr>Experimental Results</vt:lpstr>
      <vt:lpstr>Experimental Results</vt:lpstr>
      <vt:lpstr>Experimental Results</vt:lpstr>
      <vt:lpstr>Experimental Results</vt:lpstr>
      <vt:lpstr>Experimental Results</vt:lpstr>
      <vt:lpstr>Experimental Results</vt:lpstr>
      <vt:lpstr>Experimental Results</vt:lpstr>
      <vt:lpstr>Outline</vt:lpstr>
      <vt:lpstr>Conclusion</vt:lpstr>
      <vt:lpstr>Outline</vt:lpstr>
      <vt:lpstr>Future Works</vt:lpstr>
      <vt:lpstr>References</vt:lpstr>
      <vt:lpstr>PowerPoint 프레젠테이션</vt:lpstr>
      <vt:lpstr>Sparse-noisy Softmax</vt:lpstr>
      <vt:lpstr>PowerPoint 프레젠테이션</vt:lpstr>
      <vt:lpstr>Sparse-noisy Softmax</vt:lpstr>
      <vt:lpstr>Sparse-noisy Softmax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SHAP-Based Explanation Methods A Review for NLP Interpretability</dc:title>
  <dc:creator>Ho Jiacang</dc:creator>
  <cp:lastModifiedBy>신 지용</cp:lastModifiedBy>
  <cp:revision>597</cp:revision>
  <dcterms:created xsi:type="dcterms:W3CDTF">2022-08-22T02:16:00Z</dcterms:created>
  <dcterms:modified xsi:type="dcterms:W3CDTF">2023-07-12T03:40:57Z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C0B1EB1C4C1A4A7895C4B90279690BDC</vt:lpwstr>
  </property>
  <property fmtid="{D5CDD505-2E9C-101B-9397-08002B2CF9AE}" pid="3" name="KSOProductBuildVer">
    <vt:lpwstr>1033-11.2.0.11380</vt:lpwstr>
  </property>
</Properties>
</file>